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4"/>
  </p:notesMasterIdLst>
  <p:handoutMasterIdLst>
    <p:handoutMasterId r:id="rId45"/>
  </p:handoutMasterIdLst>
  <p:sldIdLst>
    <p:sldId id="2145706856" r:id="rId5"/>
    <p:sldId id="2145706857" r:id="rId6"/>
    <p:sldId id="1217" r:id="rId7"/>
    <p:sldId id="1216" r:id="rId8"/>
    <p:sldId id="2145706858" r:id="rId9"/>
    <p:sldId id="1242" r:id="rId10"/>
    <p:sldId id="1243" r:id="rId11"/>
    <p:sldId id="1240" r:id="rId12"/>
    <p:sldId id="1218" r:id="rId13"/>
    <p:sldId id="2145706859" r:id="rId14"/>
    <p:sldId id="2145706835" r:id="rId15"/>
    <p:sldId id="1213" r:id="rId16"/>
    <p:sldId id="1225" r:id="rId17"/>
    <p:sldId id="2145706841" r:id="rId18"/>
    <p:sldId id="2145706842" r:id="rId19"/>
    <p:sldId id="2145706861" r:id="rId20"/>
    <p:sldId id="1241" r:id="rId21"/>
    <p:sldId id="1305" r:id="rId22"/>
    <p:sldId id="1306" r:id="rId23"/>
    <p:sldId id="2145706862" r:id="rId24"/>
    <p:sldId id="2145706863" r:id="rId25"/>
    <p:sldId id="2145706864" r:id="rId26"/>
    <p:sldId id="2145706892" r:id="rId27"/>
    <p:sldId id="2145706893" r:id="rId28"/>
    <p:sldId id="2145706865" r:id="rId29"/>
    <p:sldId id="2145706879" r:id="rId30"/>
    <p:sldId id="2145706866" r:id="rId31"/>
    <p:sldId id="2145706867" r:id="rId32"/>
    <p:sldId id="2145706868" r:id="rId33"/>
    <p:sldId id="1231" r:id="rId34"/>
    <p:sldId id="1265" r:id="rId35"/>
    <p:sldId id="1266" r:id="rId36"/>
    <p:sldId id="2145706891" r:id="rId37"/>
    <p:sldId id="2145706880" r:id="rId38"/>
    <p:sldId id="2145706869" r:id="rId39"/>
    <p:sldId id="1350" r:id="rId40"/>
    <p:sldId id="2145706871" r:id="rId41"/>
    <p:sldId id="1351" r:id="rId42"/>
    <p:sldId id="1203" r:id="rId43"/>
  </p:sldIdLst>
  <p:sldSz cx="12192000" cy="6858000"/>
  <p:notesSz cx="6858000" cy="9144000"/>
  <p:embeddedFontLst>
    <p:embeddedFont>
      <p:font typeface="Gilroy" pitchFamily="2" charset="77"/>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2D5F"/>
    <a:srgbClr val="8980D4"/>
    <a:srgbClr val="165727"/>
    <a:srgbClr val="7F7F7F"/>
    <a:srgbClr val="000000"/>
    <a:srgbClr val="6856AC"/>
    <a:srgbClr val="0173CC"/>
    <a:srgbClr val="00A086"/>
    <a:srgbClr val="C27BC0"/>
    <a:srgbClr val="F9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1" autoAdjust="0"/>
    <p:restoredTop sz="77324" autoAdjust="0"/>
  </p:normalViewPr>
  <p:slideViewPr>
    <p:cSldViewPr snapToGrid="0">
      <p:cViewPr varScale="1">
        <p:scale>
          <a:sx n="86" d="100"/>
          <a:sy n="86" d="100"/>
        </p:scale>
        <p:origin x="2096" y="368"/>
      </p:cViewPr>
      <p:guideLst/>
    </p:cSldViewPr>
  </p:slideViewPr>
  <p:outlineViewPr>
    <p:cViewPr>
      <p:scale>
        <a:sx n="33" d="100"/>
        <a:sy n="33" d="100"/>
      </p:scale>
      <p:origin x="0" y="-14586"/>
    </p:cViewPr>
  </p:outlineViewPr>
  <p:notesTextViewPr>
    <p:cViewPr>
      <p:scale>
        <a:sx n="100" d="100"/>
        <a:sy n="100" d="100"/>
      </p:scale>
      <p:origin x="0" y="0"/>
    </p:cViewPr>
  </p:notesTextViewPr>
  <p:sorterViewPr>
    <p:cViewPr>
      <p:scale>
        <a:sx n="100" d="100"/>
        <a:sy n="100" d="100"/>
      </p:scale>
      <p:origin x="0" y="-10548"/>
    </p:cViewPr>
  </p:sorter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6050865-321C-F955-AF57-E1F16ACE88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F57EEE9A-E046-634F-CB8D-333CEFF4DE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1890E-D619-44B2-A99A-4729823C5E69}" type="datetimeFigureOut">
              <a:rPr lang="nl-NL" smtClean="0"/>
              <a:t>14-01-2026</a:t>
            </a:fld>
            <a:endParaRPr lang="nl-NL"/>
          </a:p>
        </p:txBody>
      </p:sp>
      <p:sp>
        <p:nvSpPr>
          <p:cNvPr id="4" name="Tijdelijke aanduiding voor voettekst 3">
            <a:extLst>
              <a:ext uri="{FF2B5EF4-FFF2-40B4-BE49-F238E27FC236}">
                <a16:creationId xmlns:a16="http://schemas.microsoft.com/office/drawing/2014/main" id="{E19E7DFA-C5B6-3F53-8820-EF8EAF6B35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26BC4CA9-CBEE-7030-EFF0-70481B4B7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299507-A816-4563-AB09-DB6DE7AFE820}" type="slidenum">
              <a:rPr lang="nl-NL" smtClean="0"/>
              <a:t>‹#›</a:t>
            </a:fld>
            <a:endParaRPr lang="nl-NL"/>
          </a:p>
        </p:txBody>
      </p:sp>
    </p:spTree>
    <p:extLst>
      <p:ext uri="{BB962C8B-B14F-4D97-AF65-F5344CB8AC3E}">
        <p14:creationId xmlns:p14="http://schemas.microsoft.com/office/powerpoint/2010/main" val="3163043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BB8B8F-1853-4BA6-84DE-A61B3D86F6AA}" type="datetimeFigureOut">
              <a:rPr lang="nl-NL" smtClean="0"/>
              <a:t>14-01-2026</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82403-D312-452C-8EF4-A5AAB8B062A4}" type="slidenum">
              <a:rPr lang="nl-NL" smtClean="0"/>
              <a:t>‹#›</a:t>
            </a:fld>
            <a:endParaRPr lang="nl-NL" dirty="0"/>
          </a:p>
        </p:txBody>
      </p:sp>
    </p:spTree>
    <p:extLst>
      <p:ext uri="{BB962C8B-B14F-4D97-AF65-F5344CB8AC3E}">
        <p14:creationId xmlns:p14="http://schemas.microsoft.com/office/powerpoint/2010/main" val="220244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4D4A-158F-47A6-E450-6B2C1904A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F8855-DB25-320A-E99E-8EEFAF0F7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700D6-648E-7D2F-17F2-AD84AA90838B}"/>
              </a:ext>
            </a:extLst>
          </p:cNvPr>
          <p:cNvSpPr>
            <a:spLocks noGrp="1"/>
          </p:cNvSpPr>
          <p:nvPr>
            <p:ph type="body" idx="1"/>
          </p:nvPr>
        </p:nvSpPr>
        <p:spPr/>
        <p:txBody>
          <a:bodyPr/>
          <a:lstStyle/>
          <a:p>
            <a:r>
              <a:rPr lang="en-US" dirty="0"/>
              <a:t>Mitigation strategies: guardrails , design choices, system prompt, series of LLMs checking, role of human in the loop</a:t>
            </a:r>
          </a:p>
          <a:p>
            <a:r>
              <a:rPr lang="en-US" dirty="0"/>
              <a:t>Controlling and improving: reference sets daily fired through, monitoring, logging, experimentation</a:t>
            </a:r>
          </a:p>
          <a:p>
            <a:r>
              <a:rPr lang="en-US" dirty="0"/>
              <a:t>Scalability – getting a nr of components rights such as RAG, tone of voice, </a:t>
            </a:r>
            <a:r>
              <a:rPr lang="en-US" dirty="0" err="1"/>
              <a:t>monitoring&amp;logging</a:t>
            </a:r>
            <a:r>
              <a:rPr lang="en-US" dirty="0"/>
              <a:t>, but also defining risk appetite or a WAY to figure out during pilot testing how to define an acceptable range</a:t>
            </a:r>
          </a:p>
          <a:p>
            <a:endParaRPr lang="en-US" dirty="0"/>
          </a:p>
        </p:txBody>
      </p:sp>
      <p:sp>
        <p:nvSpPr>
          <p:cNvPr id="4" name="Slide Number Placeholder 3">
            <a:extLst>
              <a:ext uri="{FF2B5EF4-FFF2-40B4-BE49-F238E27FC236}">
                <a16:creationId xmlns:a16="http://schemas.microsoft.com/office/drawing/2014/main" id="{C6300DE3-60F4-45FF-23BC-FBBC2A5D9644}"/>
              </a:ext>
            </a:extLst>
          </p:cNvPr>
          <p:cNvSpPr>
            <a:spLocks noGrp="1"/>
          </p:cNvSpPr>
          <p:nvPr>
            <p:ph type="sldNum" sz="quarter" idx="5"/>
          </p:nvPr>
        </p:nvSpPr>
        <p:spPr/>
        <p:txBody>
          <a:bodyPr/>
          <a:lstStyle/>
          <a:p>
            <a:fld id="{23F82403-D312-452C-8EF4-A5AAB8B062A4}" type="slidenum">
              <a:rPr lang="nl-NL" smtClean="0"/>
              <a:t>2</a:t>
            </a:fld>
            <a:endParaRPr lang="nl-NL" dirty="0"/>
          </a:p>
        </p:txBody>
      </p:sp>
    </p:spTree>
    <p:extLst>
      <p:ext uri="{BB962C8B-B14F-4D97-AF65-F5344CB8AC3E}">
        <p14:creationId xmlns:p14="http://schemas.microsoft.com/office/powerpoint/2010/main" val="406495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F82403-D312-452C-8EF4-A5AAB8B062A4}" type="slidenum">
              <a:rPr lang="nl-NL" smtClean="0"/>
              <a:t>11</a:t>
            </a:fld>
            <a:endParaRPr lang="nl-NL" dirty="0"/>
          </a:p>
        </p:txBody>
      </p:sp>
    </p:spTree>
    <p:extLst>
      <p:ext uri="{BB962C8B-B14F-4D97-AF65-F5344CB8AC3E}">
        <p14:creationId xmlns:p14="http://schemas.microsoft.com/office/powerpoint/2010/main" val="226598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29C0A-2B96-E349-90B4-55D888A88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6165E-3686-34F1-0856-FE352EA6C2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F5C2E-1BF2-CFF1-B250-D57B6BDF83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FE4014-413D-31E8-97BA-81EB4DB5E785}"/>
              </a:ext>
            </a:extLst>
          </p:cNvPr>
          <p:cNvSpPr>
            <a:spLocks noGrp="1"/>
          </p:cNvSpPr>
          <p:nvPr>
            <p:ph type="sldNum" sz="quarter" idx="5"/>
          </p:nvPr>
        </p:nvSpPr>
        <p:spPr/>
        <p:txBody>
          <a:bodyPr/>
          <a:lstStyle/>
          <a:p>
            <a:fld id="{23F82403-D312-452C-8EF4-A5AAB8B062A4}" type="slidenum">
              <a:rPr lang="nl-NL" smtClean="0"/>
              <a:t>12</a:t>
            </a:fld>
            <a:endParaRPr lang="nl-NL" dirty="0"/>
          </a:p>
        </p:txBody>
      </p:sp>
    </p:spTree>
    <p:extLst>
      <p:ext uri="{BB962C8B-B14F-4D97-AF65-F5344CB8AC3E}">
        <p14:creationId xmlns:p14="http://schemas.microsoft.com/office/powerpoint/2010/main" val="3059783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offers built in guardrails, and guardrails you can </a:t>
            </a:r>
            <a:r>
              <a:rPr lang="en-US" dirty="0" err="1"/>
              <a:t>dfine</a:t>
            </a:r>
            <a:r>
              <a:rPr lang="en-US" dirty="0"/>
              <a:t> yourselves, such as ban lists, of topics or words the model is not allowed to discuss or use</a:t>
            </a:r>
          </a:p>
          <a:p>
            <a:r>
              <a:rPr lang="en-US" dirty="0"/>
              <a:t>BUT NOT EVERYTHING: your regulations, your tone of voice</a:t>
            </a:r>
          </a:p>
        </p:txBody>
      </p:sp>
      <p:sp>
        <p:nvSpPr>
          <p:cNvPr id="4" name="Slide Number Placeholder 3"/>
          <p:cNvSpPr>
            <a:spLocks noGrp="1"/>
          </p:cNvSpPr>
          <p:nvPr>
            <p:ph type="sldNum" sz="quarter" idx="5"/>
          </p:nvPr>
        </p:nvSpPr>
        <p:spPr/>
        <p:txBody>
          <a:bodyPr/>
          <a:lstStyle/>
          <a:p>
            <a:fld id="{23F82403-D312-452C-8EF4-A5AAB8B062A4}" type="slidenum">
              <a:rPr lang="nl-NL" smtClean="0"/>
              <a:t>13</a:t>
            </a:fld>
            <a:endParaRPr lang="nl-NL" dirty="0"/>
          </a:p>
        </p:txBody>
      </p:sp>
    </p:spTree>
    <p:extLst>
      <p:ext uri="{BB962C8B-B14F-4D97-AF65-F5344CB8AC3E}">
        <p14:creationId xmlns:p14="http://schemas.microsoft.com/office/powerpoint/2010/main" val="431692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BD571-3667-82B9-E4AF-D986BA5BB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45F11-AF32-3289-7B02-F0846E22F3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9542B-EE19-9D4B-E2FE-862E829FC2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83117-B1DB-75AC-9848-7102E4AF83A2}"/>
              </a:ext>
            </a:extLst>
          </p:cNvPr>
          <p:cNvSpPr>
            <a:spLocks noGrp="1"/>
          </p:cNvSpPr>
          <p:nvPr>
            <p:ph type="sldNum" sz="quarter" idx="5"/>
          </p:nvPr>
        </p:nvSpPr>
        <p:spPr/>
        <p:txBody>
          <a:bodyPr/>
          <a:lstStyle/>
          <a:p>
            <a:fld id="{23F82403-D312-452C-8EF4-A5AAB8B062A4}" type="slidenum">
              <a:rPr lang="nl-NL" smtClean="0"/>
              <a:t>14</a:t>
            </a:fld>
            <a:endParaRPr lang="nl-NL" dirty="0"/>
          </a:p>
        </p:txBody>
      </p:sp>
    </p:spTree>
    <p:extLst>
      <p:ext uri="{BB962C8B-B14F-4D97-AF65-F5344CB8AC3E}">
        <p14:creationId xmlns:p14="http://schemas.microsoft.com/office/powerpoint/2010/main" val="665693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330-C92D-456A-DD02-1CC0D1A4A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7B381-1066-F75D-9F88-A7D8E932D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AA19B-8E5E-B87A-4D4F-07FA5397DD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5AE9BF-7ABF-E30F-D704-F5F071A81E19}"/>
              </a:ext>
            </a:extLst>
          </p:cNvPr>
          <p:cNvSpPr>
            <a:spLocks noGrp="1"/>
          </p:cNvSpPr>
          <p:nvPr>
            <p:ph type="sldNum" sz="quarter" idx="5"/>
          </p:nvPr>
        </p:nvSpPr>
        <p:spPr/>
        <p:txBody>
          <a:bodyPr/>
          <a:lstStyle/>
          <a:p>
            <a:fld id="{23F82403-D312-452C-8EF4-A5AAB8B062A4}" type="slidenum">
              <a:rPr lang="nl-NL" smtClean="0"/>
              <a:t>15</a:t>
            </a:fld>
            <a:endParaRPr lang="nl-NL" dirty="0"/>
          </a:p>
        </p:txBody>
      </p:sp>
    </p:spTree>
    <p:extLst>
      <p:ext uri="{BB962C8B-B14F-4D97-AF65-F5344CB8AC3E}">
        <p14:creationId xmlns:p14="http://schemas.microsoft.com/office/powerpoint/2010/main" val="307774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4F6D1-9B43-7F99-C206-AEA22D4F8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7F884-9E24-65D7-7EF0-F8ECD44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39E26-27B9-8005-0136-E321DF401D5C}"/>
              </a:ext>
            </a:extLst>
          </p:cNvPr>
          <p:cNvSpPr>
            <a:spLocks noGrp="1"/>
          </p:cNvSpPr>
          <p:nvPr>
            <p:ph type="body" idx="1"/>
          </p:nvPr>
        </p:nvSpPr>
        <p:spPr/>
        <p:txBody>
          <a:bodyPr/>
          <a:lstStyle/>
          <a:p>
            <a:r>
              <a:rPr lang="en-US" dirty="0"/>
              <a:t>First filters: get the PII out, and/or replace sensitive attributes by neutral statements (man -&gt; person); detect harmful language; filter of being ON-TOPIC</a:t>
            </a:r>
          </a:p>
          <a:p>
            <a:r>
              <a:rPr lang="en-US" dirty="0"/>
              <a:t>Defense: prompt jailbreaking (Detect Jailbreak)  / biased prompting, Unusual prompt</a:t>
            </a:r>
          </a:p>
          <a:p>
            <a:r>
              <a:rPr lang="en-US" dirty="0"/>
              <a:t>Rephrasing the prompt</a:t>
            </a:r>
          </a:p>
          <a:p>
            <a:endParaRPr lang="en-US" dirty="0"/>
          </a:p>
          <a:p>
            <a:r>
              <a:rPr lang="en-US" dirty="0"/>
              <a:t>Usefulness and appropriateness: similar to document, reading level, evaluate the response in any way using an LLM (secondary model), profanity, detect PII, bias check, a Ban List (e.g. competitors), relevance check, max reading time / valid length, Politeness Check, Sensitive Topic , NSFW (not safe for work material), offensive language filter</a:t>
            </a:r>
          </a:p>
          <a:p>
            <a:r>
              <a:rPr lang="en-US" dirty="0"/>
              <a:t>Output filter: offensive language, mention of competitors, financial advice, sensitive information</a:t>
            </a:r>
          </a:p>
          <a:p>
            <a:endParaRPr lang="en-US" dirty="0"/>
          </a:p>
          <a:p>
            <a:r>
              <a:rPr lang="en-US" dirty="0" err="1"/>
              <a:t>Indeling</a:t>
            </a:r>
            <a:r>
              <a:rPr lang="en-US" dirty="0"/>
              <a:t> </a:t>
            </a:r>
            <a:r>
              <a:rPr lang="en-US" dirty="0" err="1"/>
              <a:t>deels</a:t>
            </a:r>
            <a:r>
              <a:rPr lang="en-US" dirty="0"/>
              <a:t> </a:t>
            </a:r>
            <a:r>
              <a:rPr lang="en-US" dirty="0" err="1"/>
              <a:t>afgeleid</a:t>
            </a:r>
            <a:r>
              <a:rPr lang="en-US" dirty="0"/>
              <a:t> </a:t>
            </a:r>
            <a:r>
              <a:rPr lang="en-US" dirty="0" err="1"/>
              <a:t>vanuit</a:t>
            </a:r>
            <a:r>
              <a:rPr lang="en-US" dirty="0"/>
              <a:t>: https://</a:t>
            </a:r>
            <a:r>
              <a:rPr lang="en-US" dirty="0" err="1"/>
              <a:t>www.datacamp.com</a:t>
            </a:r>
            <a:r>
              <a:rPr lang="en-US" dirty="0"/>
              <a:t>/blog/</a:t>
            </a:r>
            <a:r>
              <a:rPr lang="en-US" dirty="0" err="1"/>
              <a:t>llm</a:t>
            </a:r>
            <a:r>
              <a:rPr lang="en-US" dirty="0"/>
              <a:t>-guardrails</a:t>
            </a:r>
          </a:p>
        </p:txBody>
      </p:sp>
      <p:sp>
        <p:nvSpPr>
          <p:cNvPr id="4" name="Slide Number Placeholder 3">
            <a:extLst>
              <a:ext uri="{FF2B5EF4-FFF2-40B4-BE49-F238E27FC236}">
                <a16:creationId xmlns:a16="http://schemas.microsoft.com/office/drawing/2014/main" id="{7D685211-29AA-35EE-1F9B-2BF3D21BE70C}"/>
              </a:ext>
            </a:extLst>
          </p:cNvPr>
          <p:cNvSpPr>
            <a:spLocks noGrp="1"/>
          </p:cNvSpPr>
          <p:nvPr>
            <p:ph type="sldNum" sz="quarter" idx="5"/>
          </p:nvPr>
        </p:nvSpPr>
        <p:spPr/>
        <p:txBody>
          <a:bodyPr/>
          <a:lstStyle/>
          <a:p>
            <a:fld id="{23F82403-D312-452C-8EF4-A5AAB8B062A4}" type="slidenum">
              <a:rPr lang="nl-NL" smtClean="0"/>
              <a:t>16</a:t>
            </a:fld>
            <a:endParaRPr lang="nl-NL" dirty="0"/>
          </a:p>
        </p:txBody>
      </p:sp>
    </p:spTree>
    <p:extLst>
      <p:ext uri="{BB962C8B-B14F-4D97-AF65-F5344CB8AC3E}">
        <p14:creationId xmlns:p14="http://schemas.microsoft.com/office/powerpoint/2010/main" val="1874437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6D7EB-B953-B5EF-80A5-EE86707D8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B7C81-F023-0563-1C80-5FD64142A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FB9FD-FFBB-6AF8-73B7-39C62C5B7F0C}"/>
              </a:ext>
            </a:extLst>
          </p:cNvPr>
          <p:cNvSpPr>
            <a:spLocks noGrp="1"/>
          </p:cNvSpPr>
          <p:nvPr>
            <p:ph type="body" idx="1"/>
          </p:nvPr>
        </p:nvSpPr>
        <p:spPr/>
        <p:txBody>
          <a:bodyPr/>
          <a:lstStyle/>
          <a:p>
            <a:r>
              <a:rPr lang="en-US" dirty="0"/>
              <a:t>Relevance check: similar to document, evaluate the response in any way using an LLM, </a:t>
            </a:r>
          </a:p>
          <a:p>
            <a:r>
              <a:rPr lang="en-US" dirty="0"/>
              <a:t>Prompt template -&gt; to increase consistency</a:t>
            </a:r>
          </a:p>
          <a:p>
            <a:r>
              <a:rPr lang="en-US" dirty="0" err="1"/>
              <a:t>Indeling</a:t>
            </a:r>
            <a:r>
              <a:rPr lang="en-US" dirty="0"/>
              <a:t> </a:t>
            </a:r>
            <a:r>
              <a:rPr lang="en-US" dirty="0" err="1"/>
              <a:t>deels</a:t>
            </a:r>
            <a:r>
              <a:rPr lang="en-US" dirty="0"/>
              <a:t> </a:t>
            </a:r>
            <a:r>
              <a:rPr lang="en-US" dirty="0" err="1"/>
              <a:t>afgeleid</a:t>
            </a:r>
            <a:r>
              <a:rPr lang="en-US" dirty="0"/>
              <a:t> </a:t>
            </a:r>
            <a:r>
              <a:rPr lang="en-US" dirty="0" err="1"/>
              <a:t>vanuit</a:t>
            </a:r>
            <a:r>
              <a:rPr lang="en-US" dirty="0"/>
              <a:t>: https://</a:t>
            </a:r>
            <a:r>
              <a:rPr lang="en-US" dirty="0" err="1"/>
              <a:t>www.datacamp.com</a:t>
            </a:r>
            <a:r>
              <a:rPr lang="en-US" dirty="0"/>
              <a:t>/blog/</a:t>
            </a:r>
            <a:r>
              <a:rPr lang="en-US" dirty="0" err="1"/>
              <a:t>llm</a:t>
            </a:r>
            <a:r>
              <a:rPr lang="en-US" dirty="0"/>
              <a:t>-guardrails</a:t>
            </a:r>
          </a:p>
        </p:txBody>
      </p:sp>
      <p:sp>
        <p:nvSpPr>
          <p:cNvPr id="4" name="Slide Number Placeholder 3">
            <a:extLst>
              <a:ext uri="{FF2B5EF4-FFF2-40B4-BE49-F238E27FC236}">
                <a16:creationId xmlns:a16="http://schemas.microsoft.com/office/drawing/2014/main" id="{E5B26C5C-3F4F-D37C-66D9-A93D5D1CC26B}"/>
              </a:ext>
            </a:extLst>
          </p:cNvPr>
          <p:cNvSpPr>
            <a:spLocks noGrp="1"/>
          </p:cNvSpPr>
          <p:nvPr>
            <p:ph type="sldNum" sz="quarter" idx="5"/>
          </p:nvPr>
        </p:nvSpPr>
        <p:spPr/>
        <p:txBody>
          <a:bodyPr/>
          <a:lstStyle/>
          <a:p>
            <a:fld id="{23F82403-D312-452C-8EF4-A5AAB8B062A4}" type="slidenum">
              <a:rPr lang="nl-NL" smtClean="0"/>
              <a:t>17</a:t>
            </a:fld>
            <a:endParaRPr lang="nl-NL" dirty="0"/>
          </a:p>
        </p:txBody>
      </p:sp>
    </p:spTree>
    <p:extLst>
      <p:ext uri="{BB962C8B-B14F-4D97-AF65-F5344CB8AC3E}">
        <p14:creationId xmlns:p14="http://schemas.microsoft.com/office/powerpoint/2010/main" val="167540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6AE2B-42E9-B2D1-C82F-41582BFE5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0B6E-4C9A-0E71-AB13-981171589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FE62C-B8F0-D31F-10CA-D0CE8E8EAFF1}"/>
              </a:ext>
            </a:extLst>
          </p:cNvPr>
          <p:cNvSpPr>
            <a:spLocks noGrp="1"/>
          </p:cNvSpPr>
          <p:nvPr>
            <p:ph type="body" idx="1"/>
          </p:nvPr>
        </p:nvSpPr>
        <p:spPr/>
        <p:txBody>
          <a:bodyPr/>
          <a:lstStyle/>
          <a:p>
            <a:r>
              <a:rPr lang="en-US" dirty="0"/>
              <a:t>Generating stereotypical, offensive, harmful language: reputational risk</a:t>
            </a:r>
          </a:p>
        </p:txBody>
      </p:sp>
      <p:sp>
        <p:nvSpPr>
          <p:cNvPr id="4" name="Slide Number Placeholder 3">
            <a:extLst>
              <a:ext uri="{FF2B5EF4-FFF2-40B4-BE49-F238E27FC236}">
                <a16:creationId xmlns:a16="http://schemas.microsoft.com/office/drawing/2014/main" id="{41E3EFE8-AC32-87D5-5B8E-77CE10EC542D}"/>
              </a:ext>
            </a:extLst>
          </p:cNvPr>
          <p:cNvSpPr>
            <a:spLocks noGrp="1"/>
          </p:cNvSpPr>
          <p:nvPr>
            <p:ph type="sldNum" sz="quarter" idx="5"/>
          </p:nvPr>
        </p:nvSpPr>
        <p:spPr/>
        <p:txBody>
          <a:bodyPr/>
          <a:lstStyle/>
          <a:p>
            <a:fld id="{23F82403-D312-452C-8EF4-A5AAB8B062A4}" type="slidenum">
              <a:rPr lang="nl-NL" smtClean="0"/>
              <a:t>18</a:t>
            </a:fld>
            <a:endParaRPr lang="nl-NL" dirty="0"/>
          </a:p>
        </p:txBody>
      </p:sp>
    </p:spTree>
    <p:extLst>
      <p:ext uri="{BB962C8B-B14F-4D97-AF65-F5344CB8AC3E}">
        <p14:creationId xmlns:p14="http://schemas.microsoft.com/office/powerpoint/2010/main" val="2428041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5CF36-4A04-C343-1E96-ABF9193D9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6C234-2A94-5872-E88A-7C72CBE097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B681-EEEF-5C20-1E70-4ECDBAED3476}"/>
              </a:ext>
            </a:extLst>
          </p:cNvPr>
          <p:cNvSpPr>
            <a:spLocks noGrp="1"/>
          </p:cNvSpPr>
          <p:nvPr>
            <p:ph type="body" idx="1"/>
          </p:nvPr>
        </p:nvSpPr>
        <p:spPr/>
        <p:txBody>
          <a:bodyPr/>
          <a:lstStyle/>
          <a:p>
            <a:r>
              <a:rPr lang="en-US" dirty="0"/>
              <a:t>Generating stereotypical, offensive, harmful language: reputational risk</a:t>
            </a:r>
          </a:p>
        </p:txBody>
      </p:sp>
      <p:sp>
        <p:nvSpPr>
          <p:cNvPr id="4" name="Slide Number Placeholder 3">
            <a:extLst>
              <a:ext uri="{FF2B5EF4-FFF2-40B4-BE49-F238E27FC236}">
                <a16:creationId xmlns:a16="http://schemas.microsoft.com/office/drawing/2014/main" id="{B3F3F4EB-9689-57DC-8A2B-57970804ADE1}"/>
              </a:ext>
            </a:extLst>
          </p:cNvPr>
          <p:cNvSpPr>
            <a:spLocks noGrp="1"/>
          </p:cNvSpPr>
          <p:nvPr>
            <p:ph type="sldNum" sz="quarter" idx="5"/>
          </p:nvPr>
        </p:nvSpPr>
        <p:spPr/>
        <p:txBody>
          <a:bodyPr/>
          <a:lstStyle/>
          <a:p>
            <a:fld id="{23F82403-D312-452C-8EF4-A5AAB8B062A4}" type="slidenum">
              <a:rPr lang="nl-NL" smtClean="0"/>
              <a:t>19</a:t>
            </a:fld>
            <a:endParaRPr lang="nl-NL" dirty="0"/>
          </a:p>
        </p:txBody>
      </p:sp>
    </p:spTree>
    <p:extLst>
      <p:ext uri="{BB962C8B-B14F-4D97-AF65-F5344CB8AC3E}">
        <p14:creationId xmlns:p14="http://schemas.microsoft.com/office/powerpoint/2010/main" val="16459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7DBD8-C6EB-C803-4ABA-BA9C772AD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BE339-3C9C-053B-72C4-5C6D2F66C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E773-E83A-3A8A-3E96-3693F62D82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58A1AD-A919-8F91-B650-61EFBD53CB77}"/>
              </a:ext>
            </a:extLst>
          </p:cNvPr>
          <p:cNvSpPr>
            <a:spLocks noGrp="1"/>
          </p:cNvSpPr>
          <p:nvPr>
            <p:ph type="sldNum" sz="quarter" idx="5"/>
          </p:nvPr>
        </p:nvSpPr>
        <p:spPr/>
        <p:txBody>
          <a:bodyPr/>
          <a:lstStyle/>
          <a:p>
            <a:fld id="{23F82403-D312-452C-8EF4-A5AAB8B062A4}" type="slidenum">
              <a:rPr lang="nl-NL" smtClean="0"/>
              <a:t>20</a:t>
            </a:fld>
            <a:endParaRPr lang="nl-NL" dirty="0"/>
          </a:p>
        </p:txBody>
      </p:sp>
    </p:spTree>
    <p:extLst>
      <p:ext uri="{BB962C8B-B14F-4D97-AF65-F5344CB8AC3E}">
        <p14:creationId xmlns:p14="http://schemas.microsoft.com/office/powerpoint/2010/main" val="21724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472E-C239-A604-4C40-49F815639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5EF32-930F-33CB-4CD9-0163AD2C0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FB7A1-A705-ECDE-9F91-F3A312A2DC4A}"/>
              </a:ext>
            </a:extLst>
          </p:cNvPr>
          <p:cNvSpPr>
            <a:spLocks noGrp="1"/>
          </p:cNvSpPr>
          <p:nvPr>
            <p:ph type="body" idx="1"/>
          </p:nvPr>
        </p:nvSpPr>
        <p:spPr/>
        <p:txBody>
          <a:bodyPr/>
          <a:lstStyle/>
          <a:p>
            <a:r>
              <a:rPr lang="en-US" dirty="0"/>
              <a:t>Risks cannot all be mitigated: already the underlying FM comes with risk which is just propagated</a:t>
            </a:r>
          </a:p>
          <a:p>
            <a:r>
              <a:rPr lang="en-US" dirty="0">
                <a:solidFill>
                  <a:srgbClr val="2B2541"/>
                </a:solidFill>
              </a:rPr>
              <a:t>It is impossible to observe everything that could go wrong before going live: you will be surprised by the many unexpected ways in which something undesired can happen</a:t>
            </a:r>
            <a:endParaRPr lang="en-US" dirty="0"/>
          </a:p>
        </p:txBody>
      </p:sp>
      <p:sp>
        <p:nvSpPr>
          <p:cNvPr id="4" name="Slide Number Placeholder 3">
            <a:extLst>
              <a:ext uri="{FF2B5EF4-FFF2-40B4-BE49-F238E27FC236}">
                <a16:creationId xmlns:a16="http://schemas.microsoft.com/office/drawing/2014/main" id="{5B5AFB3C-D6BF-B037-3484-9616CAABDC83}"/>
              </a:ext>
            </a:extLst>
          </p:cNvPr>
          <p:cNvSpPr>
            <a:spLocks noGrp="1"/>
          </p:cNvSpPr>
          <p:nvPr>
            <p:ph type="sldNum" sz="quarter" idx="5"/>
          </p:nvPr>
        </p:nvSpPr>
        <p:spPr/>
        <p:txBody>
          <a:bodyPr/>
          <a:lstStyle/>
          <a:p>
            <a:fld id="{23F82403-D312-452C-8EF4-A5AAB8B062A4}" type="slidenum">
              <a:rPr lang="nl-NL" smtClean="0"/>
              <a:t>3</a:t>
            </a:fld>
            <a:endParaRPr lang="nl-NL" dirty="0"/>
          </a:p>
        </p:txBody>
      </p:sp>
    </p:spTree>
    <p:extLst>
      <p:ext uri="{BB962C8B-B14F-4D97-AF65-F5344CB8AC3E}">
        <p14:creationId xmlns:p14="http://schemas.microsoft.com/office/powerpoint/2010/main" val="12876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C3D37-E060-3655-B24B-7D8744F47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A003E-C6FD-F610-2B20-1F9ADC2F3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27C52-1F44-A875-7649-BCC9279D8E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Rephrasing – a tradeoff between </a:t>
            </a:r>
          </a:p>
        </p:txBody>
      </p:sp>
      <p:sp>
        <p:nvSpPr>
          <p:cNvPr id="4" name="Slide Number Placeholder 3">
            <a:extLst>
              <a:ext uri="{FF2B5EF4-FFF2-40B4-BE49-F238E27FC236}">
                <a16:creationId xmlns:a16="http://schemas.microsoft.com/office/drawing/2014/main" id="{8B295EC5-8FC4-8AE4-A70D-DAC6822C0EFF}"/>
              </a:ext>
            </a:extLst>
          </p:cNvPr>
          <p:cNvSpPr>
            <a:spLocks noGrp="1"/>
          </p:cNvSpPr>
          <p:nvPr>
            <p:ph type="sldNum" sz="quarter" idx="5"/>
          </p:nvPr>
        </p:nvSpPr>
        <p:spPr/>
        <p:txBody>
          <a:bodyPr/>
          <a:lstStyle/>
          <a:p>
            <a:fld id="{23F82403-D312-452C-8EF4-A5AAB8B062A4}" type="slidenum">
              <a:rPr lang="nl-NL" smtClean="0"/>
              <a:t>21</a:t>
            </a:fld>
            <a:endParaRPr lang="nl-NL" dirty="0"/>
          </a:p>
        </p:txBody>
      </p:sp>
    </p:spTree>
    <p:extLst>
      <p:ext uri="{BB962C8B-B14F-4D97-AF65-F5344CB8AC3E}">
        <p14:creationId xmlns:p14="http://schemas.microsoft.com/office/powerpoint/2010/main" val="2578858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347D2-F985-3E31-DB91-AFEBC9369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C5D2EC-D871-AF11-1B26-2396C37E3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FD295D-45A4-F123-4F29-799CF69332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9DD7B7-3EE2-6AF3-309B-C60C76993DF8}"/>
              </a:ext>
            </a:extLst>
          </p:cNvPr>
          <p:cNvSpPr>
            <a:spLocks noGrp="1"/>
          </p:cNvSpPr>
          <p:nvPr>
            <p:ph type="sldNum" sz="quarter" idx="5"/>
          </p:nvPr>
        </p:nvSpPr>
        <p:spPr/>
        <p:txBody>
          <a:bodyPr/>
          <a:lstStyle/>
          <a:p>
            <a:fld id="{23F82403-D312-452C-8EF4-A5AAB8B062A4}" type="slidenum">
              <a:rPr lang="nl-NL" smtClean="0"/>
              <a:t>22</a:t>
            </a:fld>
            <a:endParaRPr lang="nl-NL" dirty="0"/>
          </a:p>
        </p:txBody>
      </p:sp>
    </p:spTree>
    <p:extLst>
      <p:ext uri="{BB962C8B-B14F-4D97-AF65-F5344CB8AC3E}">
        <p14:creationId xmlns:p14="http://schemas.microsoft.com/office/powerpoint/2010/main" val="759639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51A14-70D9-EF33-900F-98FE97559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D25E51-DADC-70DB-9FCD-A65D4EE4EE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28C0-A96F-7534-5C73-CF20582B6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5DF5F3-80BB-050A-04C5-0DD0AAE67820}"/>
              </a:ext>
            </a:extLst>
          </p:cNvPr>
          <p:cNvSpPr>
            <a:spLocks noGrp="1"/>
          </p:cNvSpPr>
          <p:nvPr>
            <p:ph type="sldNum" sz="quarter" idx="5"/>
          </p:nvPr>
        </p:nvSpPr>
        <p:spPr/>
        <p:txBody>
          <a:bodyPr/>
          <a:lstStyle/>
          <a:p>
            <a:fld id="{23F82403-D312-452C-8EF4-A5AAB8B062A4}" type="slidenum">
              <a:rPr lang="nl-NL" smtClean="0"/>
              <a:t>23</a:t>
            </a:fld>
            <a:endParaRPr lang="nl-NL" dirty="0"/>
          </a:p>
        </p:txBody>
      </p:sp>
    </p:spTree>
    <p:extLst>
      <p:ext uri="{BB962C8B-B14F-4D97-AF65-F5344CB8AC3E}">
        <p14:creationId xmlns:p14="http://schemas.microsoft.com/office/powerpoint/2010/main" val="212970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E90DD-02A4-E5FB-8575-1E3F7E7D6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F79AA-7D1C-533B-39FA-7EEFBD366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FD7A0-B184-BE2B-8A0E-B6D3109309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C34F54-B62F-E421-B67D-CE5813AD0246}"/>
              </a:ext>
            </a:extLst>
          </p:cNvPr>
          <p:cNvSpPr>
            <a:spLocks noGrp="1"/>
          </p:cNvSpPr>
          <p:nvPr>
            <p:ph type="sldNum" sz="quarter" idx="5"/>
          </p:nvPr>
        </p:nvSpPr>
        <p:spPr/>
        <p:txBody>
          <a:bodyPr/>
          <a:lstStyle/>
          <a:p>
            <a:fld id="{23F82403-D312-452C-8EF4-A5AAB8B062A4}" type="slidenum">
              <a:rPr lang="nl-NL" smtClean="0"/>
              <a:t>24</a:t>
            </a:fld>
            <a:endParaRPr lang="nl-NL" dirty="0"/>
          </a:p>
        </p:txBody>
      </p:sp>
    </p:spTree>
    <p:extLst>
      <p:ext uri="{BB962C8B-B14F-4D97-AF65-F5344CB8AC3E}">
        <p14:creationId xmlns:p14="http://schemas.microsoft.com/office/powerpoint/2010/main" val="318196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EC720-498F-F651-B57F-6FFE9BA94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422B7-ED2A-907F-5763-BADE937CF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1042E6-EA4D-94D6-B1D3-9F1CA12726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0CF7E5-7849-92DE-8B37-F93B58428E57}"/>
              </a:ext>
            </a:extLst>
          </p:cNvPr>
          <p:cNvSpPr>
            <a:spLocks noGrp="1"/>
          </p:cNvSpPr>
          <p:nvPr>
            <p:ph type="sldNum" sz="quarter" idx="5"/>
          </p:nvPr>
        </p:nvSpPr>
        <p:spPr/>
        <p:txBody>
          <a:bodyPr/>
          <a:lstStyle/>
          <a:p>
            <a:fld id="{23F82403-D312-452C-8EF4-A5AAB8B062A4}" type="slidenum">
              <a:rPr lang="nl-NL" smtClean="0"/>
              <a:t>25</a:t>
            </a:fld>
            <a:endParaRPr lang="nl-NL" dirty="0"/>
          </a:p>
        </p:txBody>
      </p:sp>
    </p:spTree>
    <p:extLst>
      <p:ext uri="{BB962C8B-B14F-4D97-AF65-F5344CB8AC3E}">
        <p14:creationId xmlns:p14="http://schemas.microsoft.com/office/powerpoint/2010/main" val="388803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7BA1-67CF-9AE0-8D46-8D1EC574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419E9-1B56-E2ED-95BC-B277CD48C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471C6-816E-9D42-38B5-9B4246FDD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6F4A52-7DE7-F488-730C-39E19B6617AD}"/>
              </a:ext>
            </a:extLst>
          </p:cNvPr>
          <p:cNvSpPr>
            <a:spLocks noGrp="1"/>
          </p:cNvSpPr>
          <p:nvPr>
            <p:ph type="sldNum" sz="quarter" idx="5"/>
          </p:nvPr>
        </p:nvSpPr>
        <p:spPr/>
        <p:txBody>
          <a:bodyPr/>
          <a:lstStyle/>
          <a:p>
            <a:fld id="{23F82403-D312-452C-8EF4-A5AAB8B062A4}" type="slidenum">
              <a:rPr lang="nl-NL" smtClean="0"/>
              <a:t>26</a:t>
            </a:fld>
            <a:endParaRPr lang="nl-NL" dirty="0"/>
          </a:p>
        </p:txBody>
      </p:sp>
    </p:spTree>
    <p:extLst>
      <p:ext uri="{BB962C8B-B14F-4D97-AF65-F5344CB8AC3E}">
        <p14:creationId xmlns:p14="http://schemas.microsoft.com/office/powerpoint/2010/main" val="131776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14BFE-36D4-6F43-7EEC-12B19A80B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79329-B585-C90C-84F2-D738009E1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C0CB9-37E8-2996-2921-08DD4A6CE1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0B82B8-18D9-C17B-3E10-7AD05E0AD36A}"/>
              </a:ext>
            </a:extLst>
          </p:cNvPr>
          <p:cNvSpPr>
            <a:spLocks noGrp="1"/>
          </p:cNvSpPr>
          <p:nvPr>
            <p:ph type="sldNum" sz="quarter" idx="5"/>
          </p:nvPr>
        </p:nvSpPr>
        <p:spPr/>
        <p:txBody>
          <a:bodyPr/>
          <a:lstStyle/>
          <a:p>
            <a:fld id="{23F82403-D312-452C-8EF4-A5AAB8B062A4}" type="slidenum">
              <a:rPr lang="nl-NL" smtClean="0"/>
              <a:t>27</a:t>
            </a:fld>
            <a:endParaRPr lang="nl-NL" dirty="0"/>
          </a:p>
        </p:txBody>
      </p:sp>
    </p:spTree>
    <p:extLst>
      <p:ext uri="{BB962C8B-B14F-4D97-AF65-F5344CB8AC3E}">
        <p14:creationId xmlns:p14="http://schemas.microsoft.com/office/powerpoint/2010/main" val="3616102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28A9C-4F71-1453-176F-44AFDA8A4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86701-E8F4-AA23-5EA1-2817F524D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FA8D8-4960-D4E6-08DB-325366765AB9}"/>
              </a:ext>
            </a:extLst>
          </p:cNvPr>
          <p:cNvSpPr>
            <a:spLocks noGrp="1"/>
          </p:cNvSpPr>
          <p:nvPr>
            <p:ph type="body" idx="1"/>
          </p:nvPr>
        </p:nvSpPr>
        <p:spPr/>
        <p:txBody>
          <a:bodyPr/>
          <a:lstStyle/>
          <a:p>
            <a:r>
              <a:rPr lang="en-US" dirty="0"/>
              <a:t>Mitigation strategies: guardrails , design choices, system prompt, series of LLMs checking, role of human in the loop</a:t>
            </a:r>
          </a:p>
          <a:p>
            <a:r>
              <a:rPr lang="en-US" dirty="0"/>
              <a:t>Controlling and improving: reference sets daily fired through, monitoring, logging, experimentation</a:t>
            </a:r>
          </a:p>
          <a:p>
            <a:r>
              <a:rPr lang="en-US" dirty="0"/>
              <a:t>Scalability – getting a nr of components rights such as RAG, tone of voice, </a:t>
            </a:r>
            <a:r>
              <a:rPr lang="en-US" dirty="0" err="1"/>
              <a:t>monitoring&amp;logging</a:t>
            </a:r>
            <a:r>
              <a:rPr lang="en-US" dirty="0"/>
              <a:t>, but also defining risk appetite or a WAY to figure out during pilot testing how to define an acceptable range</a:t>
            </a:r>
          </a:p>
          <a:p>
            <a:endParaRPr lang="en-US" dirty="0"/>
          </a:p>
        </p:txBody>
      </p:sp>
      <p:sp>
        <p:nvSpPr>
          <p:cNvPr id="4" name="Slide Number Placeholder 3">
            <a:extLst>
              <a:ext uri="{FF2B5EF4-FFF2-40B4-BE49-F238E27FC236}">
                <a16:creationId xmlns:a16="http://schemas.microsoft.com/office/drawing/2014/main" id="{F6CAD4B0-1F65-C59D-4779-B1DC677927C7}"/>
              </a:ext>
            </a:extLst>
          </p:cNvPr>
          <p:cNvSpPr>
            <a:spLocks noGrp="1"/>
          </p:cNvSpPr>
          <p:nvPr>
            <p:ph type="sldNum" sz="quarter" idx="5"/>
          </p:nvPr>
        </p:nvSpPr>
        <p:spPr/>
        <p:txBody>
          <a:bodyPr/>
          <a:lstStyle/>
          <a:p>
            <a:fld id="{23F82403-D312-452C-8EF4-A5AAB8B062A4}" type="slidenum">
              <a:rPr lang="nl-NL" smtClean="0"/>
              <a:t>28</a:t>
            </a:fld>
            <a:endParaRPr lang="nl-NL" dirty="0"/>
          </a:p>
        </p:txBody>
      </p:sp>
    </p:spTree>
    <p:extLst>
      <p:ext uri="{BB962C8B-B14F-4D97-AF65-F5344CB8AC3E}">
        <p14:creationId xmlns:p14="http://schemas.microsoft.com/office/powerpoint/2010/main" val="160026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675CF-BBCF-32AE-60DA-6B9B0FBB4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BDEF5-6920-7790-D93A-049C1D393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A255DE-CA6C-BFEF-7719-3E1F735980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074C93-43EE-B118-BFAC-02FAC1375A26}"/>
              </a:ext>
            </a:extLst>
          </p:cNvPr>
          <p:cNvSpPr>
            <a:spLocks noGrp="1"/>
          </p:cNvSpPr>
          <p:nvPr>
            <p:ph type="sldNum" sz="quarter" idx="5"/>
          </p:nvPr>
        </p:nvSpPr>
        <p:spPr/>
        <p:txBody>
          <a:bodyPr/>
          <a:lstStyle/>
          <a:p>
            <a:fld id="{23F82403-D312-452C-8EF4-A5AAB8B062A4}" type="slidenum">
              <a:rPr lang="nl-NL" smtClean="0"/>
              <a:t>29</a:t>
            </a:fld>
            <a:endParaRPr lang="nl-NL" dirty="0"/>
          </a:p>
        </p:txBody>
      </p:sp>
    </p:spTree>
    <p:extLst>
      <p:ext uri="{BB962C8B-B14F-4D97-AF65-F5344CB8AC3E}">
        <p14:creationId xmlns:p14="http://schemas.microsoft.com/office/powerpoint/2010/main" val="2992462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499B-AF56-14EE-B48C-6F39336D6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8AA07-D029-3AB1-B40F-0313DC53C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BD046-EFF6-6ED3-5FF9-E1D7BA7DB387}"/>
              </a:ext>
            </a:extLst>
          </p:cNvPr>
          <p:cNvSpPr>
            <a:spLocks noGrp="1"/>
          </p:cNvSpPr>
          <p:nvPr>
            <p:ph type="body" idx="1"/>
          </p:nvPr>
        </p:nvSpPr>
        <p:spPr/>
        <p:txBody>
          <a:bodyPr/>
          <a:lstStyle/>
          <a:p>
            <a:r>
              <a:rPr lang="en-US" dirty="0"/>
              <a:t>Quicker to implementation, still with the same risk appetite, but you don’t have to do four more </a:t>
            </a:r>
            <a:r>
              <a:rPr lang="en-US" dirty="0" err="1"/>
              <a:t>breakathons</a:t>
            </a:r>
            <a:r>
              <a:rPr lang="en-US" dirty="0"/>
              <a:t> and check one more month before you feel sure enough that the risk appetite is met and try to exclude that nothing undesirable enough happens. You can make a different choice knowing that you will find out soon if anything odd pops up</a:t>
            </a:r>
          </a:p>
        </p:txBody>
      </p:sp>
      <p:sp>
        <p:nvSpPr>
          <p:cNvPr id="4" name="Slide Number Placeholder 3">
            <a:extLst>
              <a:ext uri="{FF2B5EF4-FFF2-40B4-BE49-F238E27FC236}">
                <a16:creationId xmlns:a16="http://schemas.microsoft.com/office/drawing/2014/main" id="{B49E1152-CE5B-F93A-DE86-FFE31EABC4AE}"/>
              </a:ext>
            </a:extLst>
          </p:cNvPr>
          <p:cNvSpPr>
            <a:spLocks noGrp="1"/>
          </p:cNvSpPr>
          <p:nvPr>
            <p:ph type="sldNum" sz="quarter" idx="5"/>
          </p:nvPr>
        </p:nvSpPr>
        <p:spPr/>
        <p:txBody>
          <a:bodyPr/>
          <a:lstStyle/>
          <a:p>
            <a:fld id="{23F82403-D312-452C-8EF4-A5AAB8B062A4}" type="slidenum">
              <a:rPr lang="nl-NL" smtClean="0"/>
              <a:t>30</a:t>
            </a:fld>
            <a:endParaRPr lang="nl-NL" dirty="0"/>
          </a:p>
        </p:txBody>
      </p:sp>
    </p:spTree>
    <p:extLst>
      <p:ext uri="{BB962C8B-B14F-4D97-AF65-F5344CB8AC3E}">
        <p14:creationId xmlns:p14="http://schemas.microsoft.com/office/powerpoint/2010/main" val="163773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45FD-E03A-5035-7986-07303EC77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581DB-0F93-69E5-4587-54AAB13A6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BD5BF-44B4-A914-8739-B37DD5B819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B2541"/>
                </a:solidFill>
              </a:rPr>
              <a:t>A big red flag would therefore be an application with zero (or undefined) risk tolerance</a:t>
            </a:r>
          </a:p>
          <a:p>
            <a:endParaRPr lang="en-US" dirty="0"/>
          </a:p>
          <a:p>
            <a:r>
              <a:rPr lang="en-US" dirty="0"/>
              <a:t>We better be good at detecting: meaning that part of mitigation is in setting up this process of handling errors in an efficient, controlled and containable manner</a:t>
            </a:r>
          </a:p>
        </p:txBody>
      </p:sp>
      <p:sp>
        <p:nvSpPr>
          <p:cNvPr id="4" name="Slide Number Placeholder 3">
            <a:extLst>
              <a:ext uri="{FF2B5EF4-FFF2-40B4-BE49-F238E27FC236}">
                <a16:creationId xmlns:a16="http://schemas.microsoft.com/office/drawing/2014/main" id="{850EE7FA-EDC6-6388-CAF8-FDC6740B0636}"/>
              </a:ext>
            </a:extLst>
          </p:cNvPr>
          <p:cNvSpPr>
            <a:spLocks noGrp="1"/>
          </p:cNvSpPr>
          <p:nvPr>
            <p:ph type="sldNum" sz="quarter" idx="5"/>
          </p:nvPr>
        </p:nvSpPr>
        <p:spPr/>
        <p:txBody>
          <a:bodyPr/>
          <a:lstStyle/>
          <a:p>
            <a:fld id="{23F82403-D312-452C-8EF4-A5AAB8B062A4}" type="slidenum">
              <a:rPr lang="nl-NL" smtClean="0"/>
              <a:t>4</a:t>
            </a:fld>
            <a:endParaRPr lang="nl-NL" dirty="0"/>
          </a:p>
        </p:txBody>
      </p:sp>
    </p:spTree>
    <p:extLst>
      <p:ext uri="{BB962C8B-B14F-4D97-AF65-F5344CB8AC3E}">
        <p14:creationId xmlns:p14="http://schemas.microsoft.com/office/powerpoint/2010/main" val="4280573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D9540-CC84-E1C9-9211-E67BC21AA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BB698-2C72-4C95-93D1-78AAF0E5D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7E9F4-2887-9366-1119-0FF518766E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C238A2-00DF-2A99-9760-8535D5C8D3F1}"/>
              </a:ext>
            </a:extLst>
          </p:cNvPr>
          <p:cNvSpPr>
            <a:spLocks noGrp="1"/>
          </p:cNvSpPr>
          <p:nvPr>
            <p:ph type="sldNum" sz="quarter" idx="5"/>
          </p:nvPr>
        </p:nvSpPr>
        <p:spPr/>
        <p:txBody>
          <a:bodyPr/>
          <a:lstStyle/>
          <a:p>
            <a:fld id="{23F82403-D312-452C-8EF4-A5AAB8B062A4}" type="slidenum">
              <a:rPr lang="nl-NL" smtClean="0"/>
              <a:t>31</a:t>
            </a:fld>
            <a:endParaRPr lang="nl-NL" dirty="0"/>
          </a:p>
        </p:txBody>
      </p:sp>
    </p:spTree>
    <p:extLst>
      <p:ext uri="{BB962C8B-B14F-4D97-AF65-F5344CB8AC3E}">
        <p14:creationId xmlns:p14="http://schemas.microsoft.com/office/powerpoint/2010/main" val="407465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6654C-6256-3167-63BD-69BC15F4B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341F9-99BC-4F2F-18FA-98C3427B1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AEE2D-2E5D-62A6-16FD-E5982B045A76}"/>
              </a:ext>
            </a:extLst>
          </p:cNvPr>
          <p:cNvSpPr>
            <a:spLocks noGrp="1"/>
          </p:cNvSpPr>
          <p:nvPr>
            <p:ph type="body" idx="1"/>
          </p:nvPr>
        </p:nvSpPr>
        <p:spPr/>
        <p:txBody>
          <a:bodyPr/>
          <a:lstStyle/>
          <a:p>
            <a:r>
              <a:rPr lang="en-US" dirty="0"/>
              <a:t>Escalation could mean having something change about the </a:t>
            </a:r>
          </a:p>
          <a:p>
            <a:r>
              <a:rPr lang="en-US" dirty="0"/>
              <a:t>If you are excited about this type of work, then there is a lot of work for you</a:t>
            </a:r>
          </a:p>
        </p:txBody>
      </p:sp>
      <p:sp>
        <p:nvSpPr>
          <p:cNvPr id="4" name="Slide Number Placeholder 3">
            <a:extLst>
              <a:ext uri="{FF2B5EF4-FFF2-40B4-BE49-F238E27FC236}">
                <a16:creationId xmlns:a16="http://schemas.microsoft.com/office/drawing/2014/main" id="{EC5C1B65-2CB6-407C-6D6D-B9B5C191D759}"/>
              </a:ext>
            </a:extLst>
          </p:cNvPr>
          <p:cNvSpPr>
            <a:spLocks noGrp="1"/>
          </p:cNvSpPr>
          <p:nvPr>
            <p:ph type="sldNum" sz="quarter" idx="5"/>
          </p:nvPr>
        </p:nvSpPr>
        <p:spPr/>
        <p:txBody>
          <a:bodyPr/>
          <a:lstStyle/>
          <a:p>
            <a:fld id="{23F82403-D312-452C-8EF4-A5AAB8B062A4}" type="slidenum">
              <a:rPr lang="nl-NL" smtClean="0"/>
              <a:t>32</a:t>
            </a:fld>
            <a:endParaRPr lang="nl-NL" dirty="0"/>
          </a:p>
        </p:txBody>
      </p:sp>
    </p:spTree>
    <p:extLst>
      <p:ext uri="{BB962C8B-B14F-4D97-AF65-F5344CB8AC3E}">
        <p14:creationId xmlns:p14="http://schemas.microsoft.com/office/powerpoint/2010/main" val="1201115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30E5A-6D50-79F5-D579-B69508231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CE903-34F8-81DE-6CA6-247EC8DCF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E2CF5-8ADB-4E23-9808-E05107E8273C}"/>
              </a:ext>
            </a:extLst>
          </p:cNvPr>
          <p:cNvSpPr>
            <a:spLocks noGrp="1"/>
          </p:cNvSpPr>
          <p:nvPr>
            <p:ph type="body" idx="1"/>
          </p:nvPr>
        </p:nvSpPr>
        <p:spPr/>
        <p:txBody>
          <a:bodyPr/>
          <a:lstStyle/>
          <a:p>
            <a:r>
              <a:rPr lang="en-US" dirty="0"/>
              <a:t>Escalation could mean having something change about the </a:t>
            </a:r>
          </a:p>
          <a:p>
            <a:r>
              <a:rPr lang="en-US" dirty="0"/>
              <a:t>If you are excited about this type of work, then there is a lot of work for you</a:t>
            </a:r>
          </a:p>
        </p:txBody>
      </p:sp>
      <p:sp>
        <p:nvSpPr>
          <p:cNvPr id="4" name="Slide Number Placeholder 3">
            <a:extLst>
              <a:ext uri="{FF2B5EF4-FFF2-40B4-BE49-F238E27FC236}">
                <a16:creationId xmlns:a16="http://schemas.microsoft.com/office/drawing/2014/main" id="{9AF91D94-C282-A4DF-19E8-53914D3D5F8F}"/>
              </a:ext>
            </a:extLst>
          </p:cNvPr>
          <p:cNvSpPr>
            <a:spLocks noGrp="1"/>
          </p:cNvSpPr>
          <p:nvPr>
            <p:ph type="sldNum" sz="quarter" idx="5"/>
          </p:nvPr>
        </p:nvSpPr>
        <p:spPr/>
        <p:txBody>
          <a:bodyPr/>
          <a:lstStyle/>
          <a:p>
            <a:fld id="{23F82403-D312-452C-8EF4-A5AAB8B062A4}" type="slidenum">
              <a:rPr lang="nl-NL" smtClean="0"/>
              <a:t>33</a:t>
            </a:fld>
            <a:endParaRPr lang="nl-NL" dirty="0"/>
          </a:p>
        </p:txBody>
      </p:sp>
    </p:spTree>
    <p:extLst>
      <p:ext uri="{BB962C8B-B14F-4D97-AF65-F5344CB8AC3E}">
        <p14:creationId xmlns:p14="http://schemas.microsoft.com/office/powerpoint/2010/main" val="4217551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C6CE9-0FE7-E27A-F179-31C7F935F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291F2-A022-BB92-1301-0824A831B2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A02710-FB53-6C52-BC77-50F5D64B76BD}"/>
              </a:ext>
            </a:extLst>
          </p:cNvPr>
          <p:cNvSpPr>
            <a:spLocks noGrp="1"/>
          </p:cNvSpPr>
          <p:nvPr>
            <p:ph type="body" idx="1"/>
          </p:nvPr>
        </p:nvSpPr>
        <p:spPr/>
        <p:txBody>
          <a:bodyPr/>
          <a:lstStyle/>
          <a:p>
            <a:r>
              <a:rPr lang="en-US" dirty="0"/>
              <a:t>So this is important, </a:t>
            </a:r>
          </a:p>
          <a:p>
            <a:r>
              <a:rPr lang="en-US" dirty="0"/>
              <a:t>Meaning that you should probably develop it in house for your specific needs</a:t>
            </a:r>
          </a:p>
          <a:p>
            <a:r>
              <a:rPr lang="en-US" dirty="0"/>
              <a:t>And you could take a look and get inspiration</a:t>
            </a:r>
          </a:p>
          <a:p>
            <a:endParaRPr lang="en-US" dirty="0"/>
          </a:p>
        </p:txBody>
      </p:sp>
      <p:sp>
        <p:nvSpPr>
          <p:cNvPr id="4" name="Slide Number Placeholder 3">
            <a:extLst>
              <a:ext uri="{FF2B5EF4-FFF2-40B4-BE49-F238E27FC236}">
                <a16:creationId xmlns:a16="http://schemas.microsoft.com/office/drawing/2014/main" id="{08FF358B-AAC9-541D-51DD-D0529110E62F}"/>
              </a:ext>
            </a:extLst>
          </p:cNvPr>
          <p:cNvSpPr>
            <a:spLocks noGrp="1"/>
          </p:cNvSpPr>
          <p:nvPr>
            <p:ph type="sldNum" sz="quarter" idx="5"/>
          </p:nvPr>
        </p:nvSpPr>
        <p:spPr/>
        <p:txBody>
          <a:bodyPr/>
          <a:lstStyle/>
          <a:p>
            <a:fld id="{23F82403-D312-452C-8EF4-A5AAB8B062A4}" type="slidenum">
              <a:rPr lang="nl-NL" smtClean="0"/>
              <a:t>34</a:t>
            </a:fld>
            <a:endParaRPr lang="nl-NL" dirty="0"/>
          </a:p>
        </p:txBody>
      </p:sp>
    </p:spTree>
    <p:extLst>
      <p:ext uri="{BB962C8B-B14F-4D97-AF65-F5344CB8AC3E}">
        <p14:creationId xmlns:p14="http://schemas.microsoft.com/office/powerpoint/2010/main" val="1392789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E970-F677-C110-F572-C2E170ACB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5F48B-77E1-77FE-89E4-5743B613F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016B19-4190-73FC-6894-9600D2B6F69B}"/>
              </a:ext>
            </a:extLst>
          </p:cNvPr>
          <p:cNvSpPr>
            <a:spLocks noGrp="1"/>
          </p:cNvSpPr>
          <p:nvPr>
            <p:ph type="body" idx="1"/>
          </p:nvPr>
        </p:nvSpPr>
        <p:spPr/>
        <p:txBody>
          <a:bodyPr/>
          <a:lstStyle/>
          <a:p>
            <a:r>
              <a:rPr lang="en-US" dirty="0"/>
              <a:t>The next slides will be about what each of these components comprise</a:t>
            </a:r>
          </a:p>
        </p:txBody>
      </p:sp>
      <p:sp>
        <p:nvSpPr>
          <p:cNvPr id="4" name="Slide Number Placeholder 3">
            <a:extLst>
              <a:ext uri="{FF2B5EF4-FFF2-40B4-BE49-F238E27FC236}">
                <a16:creationId xmlns:a16="http://schemas.microsoft.com/office/drawing/2014/main" id="{BC497BB3-B398-4675-D4C1-EE2875BC9D0D}"/>
              </a:ext>
            </a:extLst>
          </p:cNvPr>
          <p:cNvSpPr>
            <a:spLocks noGrp="1"/>
          </p:cNvSpPr>
          <p:nvPr>
            <p:ph type="sldNum" sz="quarter" idx="5"/>
          </p:nvPr>
        </p:nvSpPr>
        <p:spPr/>
        <p:txBody>
          <a:bodyPr/>
          <a:lstStyle/>
          <a:p>
            <a:fld id="{23F82403-D312-452C-8EF4-A5AAB8B062A4}" type="slidenum">
              <a:rPr lang="nl-NL" smtClean="0"/>
              <a:t>35</a:t>
            </a:fld>
            <a:endParaRPr lang="nl-NL" dirty="0"/>
          </a:p>
        </p:txBody>
      </p:sp>
    </p:spTree>
    <p:extLst>
      <p:ext uri="{BB962C8B-B14F-4D97-AF65-F5344CB8AC3E}">
        <p14:creationId xmlns:p14="http://schemas.microsoft.com/office/powerpoint/2010/main" val="1129628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8426-1070-DA3C-9AC2-2289B13F8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E76DC-98EA-AEBF-7FFC-E2ACFD000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DB304-AAB3-056F-9700-D1E27D668B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are only interested in one</a:t>
            </a:r>
          </a:p>
        </p:txBody>
      </p:sp>
      <p:sp>
        <p:nvSpPr>
          <p:cNvPr id="4" name="Slide Number Placeholder 3">
            <a:extLst>
              <a:ext uri="{FF2B5EF4-FFF2-40B4-BE49-F238E27FC236}">
                <a16:creationId xmlns:a16="http://schemas.microsoft.com/office/drawing/2014/main" id="{CF71CB18-378D-2A95-61B2-82471653CAC4}"/>
              </a:ext>
            </a:extLst>
          </p:cNvPr>
          <p:cNvSpPr>
            <a:spLocks noGrp="1"/>
          </p:cNvSpPr>
          <p:nvPr>
            <p:ph type="sldNum" sz="quarter" idx="5"/>
          </p:nvPr>
        </p:nvSpPr>
        <p:spPr/>
        <p:txBody>
          <a:bodyPr/>
          <a:lstStyle/>
          <a:p>
            <a:fld id="{23F82403-D312-452C-8EF4-A5AAB8B062A4}" type="slidenum">
              <a:rPr lang="nl-NL" smtClean="0"/>
              <a:t>36</a:t>
            </a:fld>
            <a:endParaRPr lang="nl-NL" dirty="0"/>
          </a:p>
        </p:txBody>
      </p:sp>
    </p:spTree>
    <p:extLst>
      <p:ext uri="{BB962C8B-B14F-4D97-AF65-F5344CB8AC3E}">
        <p14:creationId xmlns:p14="http://schemas.microsoft.com/office/powerpoint/2010/main" val="3284452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1CCB-E0F3-8D0B-F7DC-590323CBE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2B9FD-7B7A-9F1D-704E-CA889A6BE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E1B9C-2E6F-A609-A9A2-A1925F839B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Consumer complaints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Accuracy on the reference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Degree of human intervention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Etc.?</a:t>
            </a:r>
          </a:p>
        </p:txBody>
      </p:sp>
      <p:sp>
        <p:nvSpPr>
          <p:cNvPr id="4" name="Slide Number Placeholder 3">
            <a:extLst>
              <a:ext uri="{FF2B5EF4-FFF2-40B4-BE49-F238E27FC236}">
                <a16:creationId xmlns:a16="http://schemas.microsoft.com/office/drawing/2014/main" id="{BE51BE21-8991-939E-86C2-415F2E616E30}"/>
              </a:ext>
            </a:extLst>
          </p:cNvPr>
          <p:cNvSpPr>
            <a:spLocks noGrp="1"/>
          </p:cNvSpPr>
          <p:nvPr>
            <p:ph type="sldNum" sz="quarter" idx="5"/>
          </p:nvPr>
        </p:nvSpPr>
        <p:spPr/>
        <p:txBody>
          <a:bodyPr/>
          <a:lstStyle/>
          <a:p>
            <a:fld id="{23F82403-D312-452C-8EF4-A5AAB8B062A4}" type="slidenum">
              <a:rPr lang="nl-NL" smtClean="0"/>
              <a:t>37</a:t>
            </a:fld>
            <a:endParaRPr lang="nl-NL" dirty="0"/>
          </a:p>
        </p:txBody>
      </p:sp>
    </p:spTree>
    <p:extLst>
      <p:ext uri="{BB962C8B-B14F-4D97-AF65-F5344CB8AC3E}">
        <p14:creationId xmlns:p14="http://schemas.microsoft.com/office/powerpoint/2010/main" val="76238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1622-984E-B8C0-E010-669FEFF48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85A8E-5AB2-E649-DCCE-8C8B16B82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2B7FE-F067-AAB9-35F8-2A6703AC99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Because we are only interested in one</a:t>
            </a:r>
          </a:p>
        </p:txBody>
      </p:sp>
      <p:sp>
        <p:nvSpPr>
          <p:cNvPr id="4" name="Slide Number Placeholder 3">
            <a:extLst>
              <a:ext uri="{FF2B5EF4-FFF2-40B4-BE49-F238E27FC236}">
                <a16:creationId xmlns:a16="http://schemas.microsoft.com/office/drawing/2014/main" id="{1DD8923C-1C91-9B48-2CFC-C6A3573C9699}"/>
              </a:ext>
            </a:extLst>
          </p:cNvPr>
          <p:cNvSpPr>
            <a:spLocks noGrp="1"/>
          </p:cNvSpPr>
          <p:nvPr>
            <p:ph type="sldNum" sz="quarter" idx="5"/>
          </p:nvPr>
        </p:nvSpPr>
        <p:spPr/>
        <p:txBody>
          <a:bodyPr/>
          <a:lstStyle/>
          <a:p>
            <a:fld id="{23F82403-D312-452C-8EF4-A5AAB8B062A4}" type="slidenum">
              <a:rPr lang="nl-NL" smtClean="0"/>
              <a:t>38</a:t>
            </a:fld>
            <a:endParaRPr lang="nl-NL" dirty="0"/>
          </a:p>
        </p:txBody>
      </p:sp>
    </p:spTree>
    <p:extLst>
      <p:ext uri="{BB962C8B-B14F-4D97-AF65-F5344CB8AC3E}">
        <p14:creationId xmlns:p14="http://schemas.microsoft.com/office/powerpoint/2010/main" val="412455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7B851-F9D0-5A63-9070-09BF52F2F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2EA7D-3419-3099-3889-4FC8F8CD4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1821D-F6F1-F9B6-A732-DD305A8407B2}"/>
              </a:ext>
            </a:extLst>
          </p:cNvPr>
          <p:cNvSpPr>
            <a:spLocks noGrp="1"/>
          </p:cNvSpPr>
          <p:nvPr>
            <p:ph type="body" idx="1"/>
          </p:nvPr>
        </p:nvSpPr>
        <p:spPr/>
        <p:txBody>
          <a:bodyPr/>
          <a:lstStyle/>
          <a:p>
            <a:r>
              <a:rPr lang="en-US" dirty="0"/>
              <a:t>This is not the ORDER in which you mitigate risks (it is likely going to be iterative and the bottleneck will move around), but the lower we get, the more fundamental the solution</a:t>
            </a:r>
          </a:p>
        </p:txBody>
      </p:sp>
      <p:sp>
        <p:nvSpPr>
          <p:cNvPr id="4" name="Slide Number Placeholder 3">
            <a:extLst>
              <a:ext uri="{FF2B5EF4-FFF2-40B4-BE49-F238E27FC236}">
                <a16:creationId xmlns:a16="http://schemas.microsoft.com/office/drawing/2014/main" id="{B3FDE21B-DBBC-9623-3252-5F9210A5780E}"/>
              </a:ext>
            </a:extLst>
          </p:cNvPr>
          <p:cNvSpPr>
            <a:spLocks noGrp="1"/>
          </p:cNvSpPr>
          <p:nvPr>
            <p:ph type="sldNum" sz="quarter" idx="5"/>
          </p:nvPr>
        </p:nvSpPr>
        <p:spPr/>
        <p:txBody>
          <a:bodyPr/>
          <a:lstStyle/>
          <a:p>
            <a:fld id="{23F82403-D312-452C-8EF4-A5AAB8B062A4}" type="slidenum">
              <a:rPr lang="nl-NL" smtClean="0"/>
              <a:t>5</a:t>
            </a:fld>
            <a:endParaRPr lang="nl-NL" dirty="0"/>
          </a:p>
        </p:txBody>
      </p:sp>
    </p:spTree>
    <p:extLst>
      <p:ext uri="{BB962C8B-B14F-4D97-AF65-F5344CB8AC3E}">
        <p14:creationId xmlns:p14="http://schemas.microsoft.com/office/powerpoint/2010/main" val="1082837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2EAA2-A270-CAB4-4DA2-B067376B6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FB09C-F50D-7453-4BA5-A48607D4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ED731-582B-8E4F-29C3-258AFC51D980}"/>
              </a:ext>
            </a:extLst>
          </p:cNvPr>
          <p:cNvSpPr>
            <a:spLocks noGrp="1"/>
          </p:cNvSpPr>
          <p:nvPr>
            <p:ph type="body" idx="1"/>
          </p:nvPr>
        </p:nvSpPr>
        <p:spPr/>
        <p:txBody>
          <a:bodyPr/>
          <a:lstStyle/>
          <a:p>
            <a:r>
              <a:rPr lang="en-US" dirty="0"/>
              <a:t>First filters: get the PII out, and/or replace sensitive attributes by neutral statements (man -&gt; person); detect harmful language; filter of being ON-TOPIC</a:t>
            </a:r>
          </a:p>
          <a:p>
            <a:r>
              <a:rPr lang="en-US" dirty="0"/>
              <a:t>Defense: prompt jailbreaking (Detect Jailbreak)  / biased prompting, Unusual prompt</a:t>
            </a:r>
          </a:p>
          <a:p>
            <a:r>
              <a:rPr lang="en-US" dirty="0"/>
              <a:t>Rephrasing the prompt</a:t>
            </a:r>
          </a:p>
          <a:p>
            <a:endParaRPr lang="en-US" dirty="0"/>
          </a:p>
          <a:p>
            <a:r>
              <a:rPr lang="en-US" dirty="0"/>
              <a:t>Usefulness and appropriateness: similar to document, reading level, evaluate the response in any way using an LLM (secondary model), profanity, detect PII, bias check, a Ban List (e.g. competitors), relevance check, max reading time / valid length, Politeness Check, Sensitive Topic , NSFW (not safe for work material), offensive language filter</a:t>
            </a:r>
          </a:p>
          <a:p>
            <a:r>
              <a:rPr lang="en-US" dirty="0"/>
              <a:t>Output filter: offensive language, mention of competitors, financial advice, sensitive information</a:t>
            </a:r>
          </a:p>
          <a:p>
            <a:endParaRPr lang="en-US" dirty="0"/>
          </a:p>
          <a:p>
            <a:r>
              <a:rPr lang="en-US" dirty="0" err="1"/>
              <a:t>Indeling</a:t>
            </a:r>
            <a:r>
              <a:rPr lang="en-US" dirty="0"/>
              <a:t> </a:t>
            </a:r>
            <a:r>
              <a:rPr lang="en-US" dirty="0" err="1"/>
              <a:t>deels</a:t>
            </a:r>
            <a:r>
              <a:rPr lang="en-US" dirty="0"/>
              <a:t> </a:t>
            </a:r>
            <a:r>
              <a:rPr lang="en-US" dirty="0" err="1"/>
              <a:t>afgeleid</a:t>
            </a:r>
            <a:r>
              <a:rPr lang="en-US" dirty="0"/>
              <a:t> </a:t>
            </a:r>
            <a:r>
              <a:rPr lang="en-US" dirty="0" err="1"/>
              <a:t>vanuit</a:t>
            </a:r>
            <a:r>
              <a:rPr lang="en-US" dirty="0"/>
              <a:t>: https://</a:t>
            </a:r>
            <a:r>
              <a:rPr lang="en-US" dirty="0" err="1"/>
              <a:t>www.datacamp.com</a:t>
            </a:r>
            <a:r>
              <a:rPr lang="en-US" dirty="0"/>
              <a:t>/blog/</a:t>
            </a:r>
            <a:r>
              <a:rPr lang="en-US" dirty="0" err="1"/>
              <a:t>llm</a:t>
            </a:r>
            <a:r>
              <a:rPr lang="en-US" dirty="0"/>
              <a:t>-guardrails</a:t>
            </a:r>
          </a:p>
        </p:txBody>
      </p:sp>
      <p:sp>
        <p:nvSpPr>
          <p:cNvPr id="4" name="Slide Number Placeholder 3">
            <a:extLst>
              <a:ext uri="{FF2B5EF4-FFF2-40B4-BE49-F238E27FC236}">
                <a16:creationId xmlns:a16="http://schemas.microsoft.com/office/drawing/2014/main" id="{C0D51CF7-A7B9-ECD8-6E9F-A42D4207D0DE}"/>
              </a:ext>
            </a:extLst>
          </p:cNvPr>
          <p:cNvSpPr>
            <a:spLocks noGrp="1"/>
          </p:cNvSpPr>
          <p:nvPr>
            <p:ph type="sldNum" sz="quarter" idx="5"/>
          </p:nvPr>
        </p:nvSpPr>
        <p:spPr/>
        <p:txBody>
          <a:bodyPr/>
          <a:lstStyle/>
          <a:p>
            <a:fld id="{23F82403-D312-452C-8EF4-A5AAB8B062A4}" type="slidenum">
              <a:rPr lang="nl-NL" smtClean="0"/>
              <a:t>6</a:t>
            </a:fld>
            <a:endParaRPr lang="nl-NL" dirty="0"/>
          </a:p>
        </p:txBody>
      </p:sp>
    </p:spTree>
    <p:extLst>
      <p:ext uri="{BB962C8B-B14F-4D97-AF65-F5344CB8AC3E}">
        <p14:creationId xmlns:p14="http://schemas.microsoft.com/office/powerpoint/2010/main" val="718807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9D5E8-6A87-F4E6-76A6-E9073CCDE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1A6D2-38CC-A313-EFC3-44F325420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71CE6-77B4-0AF8-3DCE-34F3CB1302EE}"/>
              </a:ext>
            </a:extLst>
          </p:cNvPr>
          <p:cNvSpPr>
            <a:spLocks noGrp="1"/>
          </p:cNvSpPr>
          <p:nvPr>
            <p:ph type="body" idx="1"/>
          </p:nvPr>
        </p:nvSpPr>
        <p:spPr/>
        <p:txBody>
          <a:bodyPr/>
          <a:lstStyle/>
          <a:p>
            <a:r>
              <a:rPr lang="en-US" dirty="0"/>
              <a:t>The next slides will be about what each of these components comprise</a:t>
            </a:r>
          </a:p>
        </p:txBody>
      </p:sp>
      <p:sp>
        <p:nvSpPr>
          <p:cNvPr id="4" name="Slide Number Placeholder 3">
            <a:extLst>
              <a:ext uri="{FF2B5EF4-FFF2-40B4-BE49-F238E27FC236}">
                <a16:creationId xmlns:a16="http://schemas.microsoft.com/office/drawing/2014/main" id="{4CC28FA1-D237-DA37-707E-CFBBB129D4D9}"/>
              </a:ext>
            </a:extLst>
          </p:cNvPr>
          <p:cNvSpPr>
            <a:spLocks noGrp="1"/>
          </p:cNvSpPr>
          <p:nvPr>
            <p:ph type="sldNum" sz="quarter" idx="5"/>
          </p:nvPr>
        </p:nvSpPr>
        <p:spPr/>
        <p:txBody>
          <a:bodyPr/>
          <a:lstStyle/>
          <a:p>
            <a:fld id="{23F82403-D312-452C-8EF4-A5AAB8B062A4}" type="slidenum">
              <a:rPr lang="nl-NL" smtClean="0"/>
              <a:t>7</a:t>
            </a:fld>
            <a:endParaRPr lang="nl-NL" dirty="0"/>
          </a:p>
        </p:txBody>
      </p:sp>
    </p:spTree>
    <p:extLst>
      <p:ext uri="{BB962C8B-B14F-4D97-AF65-F5344CB8AC3E}">
        <p14:creationId xmlns:p14="http://schemas.microsoft.com/office/powerpoint/2010/main" val="276839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1EC7-A4D1-82D8-4D36-AB89AF2DD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6C9D3B-EC7A-75B1-D951-0D37CDC06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9A768-1A61-9019-B18B-063AF0ECF7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takes away the weight on these risk management processes if NOT DOING IT becomes a real possibility which is always on the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like being an employee at your company and trying to have a good time, but quitting your job always being on the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Real-time customer-facing, takes away the capability of human-checking in real-time</a:t>
            </a:r>
          </a:p>
          <a:p>
            <a:endParaRPr lang="en-US" dirty="0"/>
          </a:p>
          <a:p>
            <a:endParaRPr lang="en-US" dirty="0"/>
          </a:p>
          <a:p>
            <a:pPr marL="0" indent="0">
              <a:buNone/>
            </a:pPr>
            <a:r>
              <a:rPr lang="en-US" sz="1200" dirty="0"/>
              <a:t>Ambition level:</a:t>
            </a:r>
          </a:p>
          <a:p>
            <a:pPr>
              <a:buFontTx/>
              <a:buChar char="-"/>
            </a:pPr>
            <a:r>
              <a:rPr lang="en-US" sz="1200" dirty="0"/>
              <a:t>Degree of autonomy / human in the loop</a:t>
            </a:r>
          </a:p>
          <a:p>
            <a:pPr>
              <a:buFontTx/>
              <a:buChar char="-"/>
            </a:pPr>
            <a:r>
              <a:rPr lang="en-US" sz="1200" dirty="0"/>
              <a:t>Degree of ‘fault-tolerance’</a:t>
            </a:r>
          </a:p>
          <a:p>
            <a:pPr>
              <a:buFontTx/>
              <a:buChar char="-"/>
            </a:pPr>
            <a:r>
              <a:rPr lang="en-US" sz="1200" dirty="0"/>
              <a:t>Degree of explainability</a:t>
            </a:r>
          </a:p>
          <a:p>
            <a:endParaRPr lang="en-US" dirty="0"/>
          </a:p>
        </p:txBody>
      </p:sp>
      <p:sp>
        <p:nvSpPr>
          <p:cNvPr id="4" name="Slide Number Placeholder 3">
            <a:extLst>
              <a:ext uri="{FF2B5EF4-FFF2-40B4-BE49-F238E27FC236}">
                <a16:creationId xmlns:a16="http://schemas.microsoft.com/office/drawing/2014/main" id="{0081E791-BC71-B2B4-C266-741FC4BA68F6}"/>
              </a:ext>
            </a:extLst>
          </p:cNvPr>
          <p:cNvSpPr>
            <a:spLocks noGrp="1"/>
          </p:cNvSpPr>
          <p:nvPr>
            <p:ph type="sldNum" sz="quarter" idx="5"/>
          </p:nvPr>
        </p:nvSpPr>
        <p:spPr/>
        <p:txBody>
          <a:bodyPr/>
          <a:lstStyle/>
          <a:p>
            <a:fld id="{23F82403-D312-452C-8EF4-A5AAB8B062A4}" type="slidenum">
              <a:rPr lang="nl-NL" smtClean="0"/>
              <a:t>8</a:t>
            </a:fld>
            <a:endParaRPr lang="nl-NL" dirty="0"/>
          </a:p>
        </p:txBody>
      </p:sp>
    </p:spTree>
    <p:extLst>
      <p:ext uri="{BB962C8B-B14F-4D97-AF65-F5344CB8AC3E}">
        <p14:creationId xmlns:p14="http://schemas.microsoft.com/office/powerpoint/2010/main" val="163428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F6B3-42BC-5F75-217C-4E5B2CB62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D3855-DC3A-5DAC-3091-026914F3EA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D211D-9F6C-29BF-D896-DC752EB22F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Near real time: </a:t>
            </a:r>
            <a:r>
              <a:rPr lang="en-US" dirty="0">
                <a:effectLst/>
              </a:rPr>
              <a:t>with follow up if there was a mistake</a:t>
            </a:r>
          </a:p>
          <a:p>
            <a:endParaRPr lang="en-US" dirty="0"/>
          </a:p>
        </p:txBody>
      </p:sp>
      <p:sp>
        <p:nvSpPr>
          <p:cNvPr id="4" name="Slide Number Placeholder 3">
            <a:extLst>
              <a:ext uri="{FF2B5EF4-FFF2-40B4-BE49-F238E27FC236}">
                <a16:creationId xmlns:a16="http://schemas.microsoft.com/office/drawing/2014/main" id="{7ABF0AC1-B0A0-5D4E-B5E2-B667CF275E42}"/>
              </a:ext>
            </a:extLst>
          </p:cNvPr>
          <p:cNvSpPr>
            <a:spLocks noGrp="1"/>
          </p:cNvSpPr>
          <p:nvPr>
            <p:ph type="sldNum" sz="quarter" idx="5"/>
          </p:nvPr>
        </p:nvSpPr>
        <p:spPr/>
        <p:txBody>
          <a:bodyPr/>
          <a:lstStyle/>
          <a:p>
            <a:fld id="{23F82403-D312-452C-8EF4-A5AAB8B062A4}" type="slidenum">
              <a:rPr lang="nl-NL" smtClean="0"/>
              <a:t>9</a:t>
            </a:fld>
            <a:endParaRPr lang="nl-NL" dirty="0"/>
          </a:p>
        </p:txBody>
      </p:sp>
    </p:spTree>
    <p:extLst>
      <p:ext uri="{BB962C8B-B14F-4D97-AF65-F5344CB8AC3E}">
        <p14:creationId xmlns:p14="http://schemas.microsoft.com/office/powerpoint/2010/main" val="892747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86F8C-1D37-21DF-C90D-919788F85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89EDB-E4B7-B705-FEE3-785C91F46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44A23-E6CB-51BF-8DF8-5849D43ED526}"/>
              </a:ext>
            </a:extLst>
          </p:cNvPr>
          <p:cNvSpPr>
            <a:spLocks noGrp="1"/>
          </p:cNvSpPr>
          <p:nvPr>
            <p:ph type="body" idx="1"/>
          </p:nvPr>
        </p:nvSpPr>
        <p:spPr/>
        <p:txBody>
          <a:bodyPr/>
          <a:lstStyle/>
          <a:p>
            <a:pPr>
              <a:buFont typeface="Arial" panose="020B0604020202020204" pitchFamily="34" charset="0"/>
              <a:buChar char="•"/>
            </a:pPr>
            <a:r>
              <a:rPr lang="en-US" dirty="0"/>
              <a:t>Kun je </a:t>
            </a:r>
            <a:r>
              <a:rPr lang="en-US" dirty="0" err="1"/>
              <a:t>ook</a:t>
            </a:r>
            <a:r>
              <a:rPr lang="en-US" dirty="0"/>
              <a:t> door </a:t>
            </a:r>
            <a:r>
              <a:rPr lang="en-US" dirty="0" err="1"/>
              <a:t>een</a:t>
            </a:r>
            <a:r>
              <a:rPr lang="en-US" dirty="0"/>
              <a:t> LLM laten </a:t>
            </a:r>
            <a:r>
              <a:rPr lang="en-US" dirty="0" err="1"/>
              <a:t>doen</a:t>
            </a:r>
            <a:r>
              <a:rPr lang="en-US" dirty="0"/>
              <a:t> (‘you take on the role of…’ </a:t>
            </a:r>
            <a:r>
              <a:rPr lang="en-US" dirty="0" err="1"/>
              <a:t>en</a:t>
            </a:r>
            <a:r>
              <a:rPr lang="en-US" dirty="0"/>
              <a:t> </a:t>
            </a:r>
            <a:r>
              <a:rPr lang="en-US" dirty="0" err="1"/>
              <a:t>dat</a:t>
            </a:r>
            <a:r>
              <a:rPr lang="en-US" dirty="0"/>
              <a:t> </a:t>
            </a:r>
            <a:r>
              <a:rPr lang="en-US" dirty="0" err="1"/>
              <a:t>kan</a:t>
            </a:r>
            <a:r>
              <a:rPr lang="en-US" dirty="0"/>
              <a:t> dan ‘after the fact’… </a:t>
            </a:r>
            <a:r>
              <a:rPr lang="en-US" dirty="0" err="1"/>
              <a:t>een</a:t>
            </a:r>
            <a:r>
              <a:rPr lang="en-US" dirty="0"/>
              <a:t> </a:t>
            </a:r>
            <a:r>
              <a:rPr lang="en-US" dirty="0" err="1"/>
              <a:t>beoordeling</a:t>
            </a:r>
            <a:r>
              <a:rPr lang="en-US" dirty="0"/>
              <a:t> </a:t>
            </a:r>
          </a:p>
          <a:p>
            <a:pPr marL="742950" lvl="1" indent="-285750">
              <a:buFont typeface="Arial" panose="020B0604020202020204" pitchFamily="34" charset="0"/>
              <a:buChar char="•"/>
            </a:pPr>
            <a:r>
              <a:rPr lang="en-US" dirty="0"/>
              <a:t>EN DAARMEE VERLATEN WE DIT ONDERDEEL, want is het </a:t>
            </a:r>
            <a:r>
              <a:rPr lang="en-US" dirty="0" err="1"/>
              <a:t>eigenlijk</a:t>
            </a:r>
            <a:r>
              <a:rPr lang="en-US" dirty="0"/>
              <a:t> </a:t>
            </a:r>
            <a:r>
              <a:rPr lang="en-US" dirty="0" err="1"/>
              <a:t>geen</a:t>
            </a:r>
            <a:r>
              <a:rPr lang="en-US" dirty="0"/>
              <a:t> human in the loop </a:t>
            </a:r>
            <a:r>
              <a:rPr lang="en-US" dirty="0" err="1"/>
              <a:t>meer</a:t>
            </a:r>
            <a:r>
              <a:rPr lang="en-US" dirty="0"/>
              <a:t>.</a:t>
            </a:r>
          </a:p>
          <a:p>
            <a:endParaRPr lang="en-US" dirty="0"/>
          </a:p>
        </p:txBody>
      </p:sp>
      <p:sp>
        <p:nvSpPr>
          <p:cNvPr id="4" name="Slide Number Placeholder 3">
            <a:extLst>
              <a:ext uri="{FF2B5EF4-FFF2-40B4-BE49-F238E27FC236}">
                <a16:creationId xmlns:a16="http://schemas.microsoft.com/office/drawing/2014/main" id="{C5D672E3-26DC-4E5E-EEAF-1A4B0D13C92E}"/>
              </a:ext>
            </a:extLst>
          </p:cNvPr>
          <p:cNvSpPr>
            <a:spLocks noGrp="1"/>
          </p:cNvSpPr>
          <p:nvPr>
            <p:ph type="sldNum" sz="quarter" idx="5"/>
          </p:nvPr>
        </p:nvSpPr>
        <p:spPr/>
        <p:txBody>
          <a:bodyPr/>
          <a:lstStyle/>
          <a:p>
            <a:fld id="{23F82403-D312-452C-8EF4-A5AAB8B062A4}" type="slidenum">
              <a:rPr lang="nl-NL" smtClean="0"/>
              <a:t>10</a:t>
            </a:fld>
            <a:endParaRPr lang="nl-NL" dirty="0"/>
          </a:p>
        </p:txBody>
      </p:sp>
    </p:spTree>
    <p:extLst>
      <p:ext uri="{BB962C8B-B14F-4D97-AF65-F5344CB8AC3E}">
        <p14:creationId xmlns:p14="http://schemas.microsoft.com/office/powerpoint/2010/main" val="2286404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4" name="Picture Placeholder 7">
            <a:extLst>
              <a:ext uri="{FF2B5EF4-FFF2-40B4-BE49-F238E27FC236}">
                <a16:creationId xmlns:a16="http://schemas.microsoft.com/office/drawing/2014/main" id="{85CC53FD-1F96-A41B-7301-0525292F932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4532" b="14532"/>
          <a:stretch>
            <a:fillRect/>
          </a:stretch>
        </p:blipFill>
        <p:spPr>
          <a:xfrm>
            <a:off x="-1200" y="0"/>
            <a:ext cx="12193200" cy="5184158"/>
          </a:xfrm>
          <a:prstGeom prst="rect">
            <a:avLst/>
          </a:prstGeom>
        </p:spPr>
      </p:pic>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Logo" descr="Afbeelding met tekst, Lettertype, schermopname, Elektrisch blauw&#10;&#10;Automatisch gegenereerde beschrijving">
            <a:extLst>
              <a:ext uri="{FF2B5EF4-FFF2-40B4-BE49-F238E27FC236}">
                <a16:creationId xmlns:a16="http://schemas.microsoft.com/office/drawing/2014/main" id="{B57A10C8-0EAE-BF96-6572-683BD233C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85824" y="96427"/>
            <a:ext cx="1431466" cy="2146498"/>
          </a:xfrm>
          <a:prstGeom prst="rect">
            <a:avLst/>
          </a:prstGeom>
        </p:spPr>
      </p:pic>
      <p:sp>
        <p:nvSpPr>
          <p:cNvPr id="5" name="Rectangle 4">
            <a:extLst>
              <a:ext uri="{FF2B5EF4-FFF2-40B4-BE49-F238E27FC236}">
                <a16:creationId xmlns:a16="http://schemas.microsoft.com/office/drawing/2014/main" id="{AFD7F74E-86A2-1272-BF64-E7F668FE70E4}"/>
              </a:ext>
            </a:extLst>
          </p:cNvPr>
          <p:cNvSpPr/>
          <p:nvPr userDrawn="1"/>
        </p:nvSpPr>
        <p:spPr>
          <a:xfrm>
            <a:off x="-1199" y="5173883"/>
            <a:ext cx="12193199" cy="1322097"/>
          </a:xfrm>
          <a:prstGeom prst="rect">
            <a:avLst/>
          </a:prstGeom>
          <a:solidFill>
            <a:srgbClr val="8980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Ondertitel 2">
            <a:extLst>
              <a:ext uri="{FF2B5EF4-FFF2-40B4-BE49-F238E27FC236}">
                <a16:creationId xmlns:a16="http://schemas.microsoft.com/office/drawing/2014/main" id="{D0BA52AB-B6C0-4949-8064-C058D438522B}"/>
              </a:ext>
            </a:extLst>
          </p:cNvPr>
          <p:cNvSpPr>
            <a:spLocks noGrp="1"/>
          </p:cNvSpPr>
          <p:nvPr>
            <p:ph type="subTitle" idx="1" hasCustomPrompt="1"/>
          </p:nvPr>
        </p:nvSpPr>
        <p:spPr>
          <a:xfrm>
            <a:off x="287676" y="5476131"/>
            <a:ext cx="11629615" cy="876013"/>
          </a:xfrm>
        </p:spPr>
        <p:txBody>
          <a:bodyPr/>
          <a:lstStyle>
            <a:lvl1pPr marL="0" indent="0" algn="l">
              <a:lnSpc>
                <a:spcPct val="100000"/>
              </a:lnSpc>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6" name="Rectangle 5">
            <a:extLst>
              <a:ext uri="{FF2B5EF4-FFF2-40B4-BE49-F238E27FC236}">
                <a16:creationId xmlns:a16="http://schemas.microsoft.com/office/drawing/2014/main" id="{2AF8B0BB-23C8-1347-24E3-C58D26AAA1B2}"/>
              </a:ext>
            </a:extLst>
          </p:cNvPr>
          <p:cNvSpPr/>
          <p:nvPr userDrawn="1"/>
        </p:nvSpPr>
        <p:spPr>
          <a:xfrm>
            <a:off x="-1200" y="3141326"/>
            <a:ext cx="12193199" cy="2042831"/>
          </a:xfrm>
          <a:prstGeom prst="rect">
            <a:avLst/>
          </a:prstGeom>
          <a:solidFill>
            <a:srgbClr val="8980D4">
              <a:alpha val="500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hasCustomPrompt="1"/>
          </p:nvPr>
        </p:nvSpPr>
        <p:spPr>
          <a:xfrm>
            <a:off x="287676" y="3161873"/>
            <a:ext cx="11629614" cy="1868173"/>
          </a:xfrm>
        </p:spPr>
        <p:txBody>
          <a:bodyPr anchor="b" anchorCtr="0"/>
          <a:lstStyle>
            <a:lvl1pPr algn="l">
              <a:lnSpc>
                <a:spcPct val="77000"/>
              </a:lnSpc>
              <a:defRPr sz="4000">
                <a:solidFill>
                  <a:schemeClr val="bg1"/>
                </a:solidFill>
              </a:defRPr>
            </a:lvl1pPr>
          </a:lstStyle>
          <a:p>
            <a:r>
              <a:rPr lang="nl-NL" dirty="0" err="1"/>
              <a:t>Title</a:t>
            </a:r>
            <a:endParaRPr lang="nl-NL" dirty="0"/>
          </a:p>
        </p:txBody>
      </p:sp>
    </p:spTree>
    <p:extLst>
      <p:ext uri="{BB962C8B-B14F-4D97-AF65-F5344CB8AC3E}">
        <p14:creationId xmlns:p14="http://schemas.microsoft.com/office/powerpoint/2010/main" val="369681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5" name="Groep 2">
            <a:extLst>
              <a:ext uri="{FF2B5EF4-FFF2-40B4-BE49-F238E27FC236}">
                <a16:creationId xmlns:a16="http://schemas.microsoft.com/office/drawing/2014/main" id="{3BD7B636-3396-0CB0-E213-1443AFED3C62}"/>
              </a:ext>
            </a:extLst>
          </p:cNvPr>
          <p:cNvGrpSpPr/>
          <p:nvPr userDrawn="1"/>
        </p:nvGrpSpPr>
        <p:grpSpPr>
          <a:xfrm>
            <a:off x="1" y="6374930"/>
            <a:ext cx="12192000" cy="483070"/>
            <a:chOff x="1" y="6374930"/>
            <a:chExt cx="12192000" cy="483070"/>
          </a:xfrm>
        </p:grpSpPr>
        <p:sp>
          <p:nvSpPr>
            <p:cNvPr id="6" name="Rechthoek 6">
              <a:extLst>
                <a:ext uri="{FF2B5EF4-FFF2-40B4-BE49-F238E27FC236}">
                  <a16:creationId xmlns:a16="http://schemas.microsoft.com/office/drawing/2014/main" id="{2E796809-7A5C-5DB9-B4AF-48838CE74CCC}"/>
                </a:ext>
              </a:extLst>
            </p:cNvPr>
            <p:cNvSpPr/>
            <p:nvPr/>
          </p:nvSpPr>
          <p:spPr>
            <a:xfrm>
              <a:off x="1" y="6374931"/>
              <a:ext cx="12192000" cy="4830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9">
              <a:extLst>
                <a:ext uri="{FF2B5EF4-FFF2-40B4-BE49-F238E27FC236}">
                  <a16:creationId xmlns:a16="http://schemas.microsoft.com/office/drawing/2014/main" id="{FA22389E-BDFB-E06B-9BCE-DF1B0B78D311}"/>
                </a:ext>
              </a:extLst>
            </p:cNvPr>
            <p:cNvPicPr>
              <a:picLocks noChangeAspect="1"/>
            </p:cNvPicPr>
            <p:nvPr/>
          </p:nvPicPr>
          <p:blipFill>
            <a:blip r:embed="rId2"/>
            <a:srcRect/>
            <a:stretch/>
          </p:blipFill>
          <p:spPr>
            <a:xfrm>
              <a:off x="9919067" y="6374930"/>
              <a:ext cx="2175986" cy="483069"/>
            </a:xfrm>
            <a:prstGeom prst="rect">
              <a:avLst/>
            </a:prstGeom>
          </p:spPr>
        </p:pic>
      </p:grpSp>
      <p:sp>
        <p:nvSpPr>
          <p:cNvPr id="2" name="Title 1">
            <a:extLst>
              <a:ext uri="{FF2B5EF4-FFF2-40B4-BE49-F238E27FC236}">
                <a16:creationId xmlns:a16="http://schemas.microsoft.com/office/drawing/2014/main" id="{20F2AC9A-9B31-C983-1C5B-8976E3EAD88E}"/>
              </a:ext>
            </a:extLst>
          </p:cNvPr>
          <p:cNvSpPr>
            <a:spLocks noGrp="1"/>
          </p:cNvSpPr>
          <p:nvPr>
            <p:ph type="title"/>
          </p:nvPr>
        </p:nvSpPr>
        <p:spPr/>
        <p:txBody>
          <a:bodyPr/>
          <a:lstStyle/>
          <a:p>
            <a:r>
              <a:rPr lang="en-GB" dirty="0"/>
              <a:t>Click to edit Master title style</a:t>
            </a:r>
            <a:endParaRPr lang="en-NL" dirty="0"/>
          </a:p>
        </p:txBody>
      </p:sp>
      <p:sp>
        <p:nvSpPr>
          <p:cNvPr id="4" name="Content Placeholder 3">
            <a:extLst>
              <a:ext uri="{FF2B5EF4-FFF2-40B4-BE49-F238E27FC236}">
                <a16:creationId xmlns:a16="http://schemas.microsoft.com/office/drawing/2014/main" id="{19B9CFD0-7D5C-49D4-CB39-239A8EAE3CF1}"/>
              </a:ext>
            </a:extLst>
          </p:cNvPr>
          <p:cNvSpPr>
            <a:spLocks noGrp="1"/>
          </p:cNvSpPr>
          <p:nvPr>
            <p:ph sz="quarter" idx="10"/>
          </p:nvPr>
        </p:nvSpPr>
        <p:spPr>
          <a:xfrm>
            <a:off x="828675" y="1479550"/>
            <a:ext cx="10536238" cy="4837113"/>
          </a:xfrm>
        </p:spPr>
        <p:txBody>
          <a:bodyPr/>
          <a:lstStyle>
            <a:lvl1pPr>
              <a:buSzPct val="75000"/>
              <a:defRPr/>
            </a:lvl1pPr>
            <a:lvl2pPr marL="630238" indent="-273050">
              <a:buFont typeface="Wingdings" pitchFamily="2" charset="2"/>
              <a:buChar char="§"/>
              <a:tabLst/>
              <a:defRPr/>
            </a:lvl2pPr>
            <a:lvl3pPr marL="892175" indent="-261938">
              <a:buFont typeface="Wingdings" pitchFamily="2" charset="2"/>
              <a:buChar char="§"/>
              <a:tabLst/>
              <a:defRPr/>
            </a:lvl3pPr>
            <a:lvl4pPr marL="1155700" indent="-263525">
              <a:buFont typeface="Wingdings" pitchFamily="2" charset="2"/>
              <a:buChar char="§"/>
              <a:tabLst/>
              <a:defRPr/>
            </a:lvl4pPr>
            <a:lvl5pPr marL="1428750" indent="-273050">
              <a:buFont typeface="Wingdings" pitchFamily="2" charset="2"/>
              <a:buChar char="§"/>
              <a:tabLs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L" dirty="0"/>
          </a:p>
        </p:txBody>
      </p:sp>
      <p:sp>
        <p:nvSpPr>
          <p:cNvPr id="3" name="TextBox 2">
            <a:extLst>
              <a:ext uri="{FF2B5EF4-FFF2-40B4-BE49-F238E27FC236}">
                <a16:creationId xmlns:a16="http://schemas.microsoft.com/office/drawing/2014/main" id="{24B987AC-733E-C6F2-E88F-EEECAD9459AC}"/>
              </a:ext>
            </a:extLst>
          </p:cNvPr>
          <p:cNvSpPr txBox="1"/>
          <p:nvPr userDrawn="1"/>
        </p:nvSpPr>
        <p:spPr>
          <a:xfrm>
            <a:off x="14400" y="6543023"/>
            <a:ext cx="453600" cy="307777"/>
          </a:xfrm>
          <a:prstGeom prst="rect">
            <a:avLst/>
          </a:prstGeom>
          <a:noFill/>
        </p:spPr>
        <p:txBody>
          <a:bodyPr wrap="square" rtlCol="0">
            <a:spAutoFit/>
          </a:bodyPr>
          <a:lstStyle/>
          <a:p>
            <a:pPr algn="ctr"/>
            <a:fld id="{2A0788AA-C764-B94F-B87A-ACBB86B6CCF0}" type="slidenum">
              <a:rPr lang="en-NL" sz="1400">
                <a:solidFill>
                  <a:schemeClr val="bg1">
                    <a:lumMod val="50000"/>
                  </a:schemeClr>
                </a:solidFill>
              </a:rPr>
              <a:pPr algn="ctr"/>
              <a:t>‹#›</a:t>
            </a:fld>
            <a:endParaRPr lang="en-NL" sz="1400">
              <a:solidFill>
                <a:schemeClr val="bg1">
                  <a:lumMod val="50000"/>
                </a:schemeClr>
              </a:solidFill>
            </a:endParaRPr>
          </a:p>
        </p:txBody>
      </p:sp>
    </p:spTree>
    <p:extLst>
      <p:ext uri="{BB962C8B-B14F-4D97-AF65-F5344CB8AC3E}">
        <p14:creationId xmlns:p14="http://schemas.microsoft.com/office/powerpoint/2010/main" val="305162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_alternative">
    <p:bg>
      <p:bgPr>
        <a:solidFill>
          <a:schemeClr val="accent1"/>
        </a:solidFill>
        <a:effectLst/>
      </p:bgPr>
    </p:bg>
    <p:spTree>
      <p:nvGrpSpPr>
        <p:cNvPr id="1" name=""/>
        <p:cNvGrpSpPr/>
        <p:nvPr/>
      </p:nvGrpSpPr>
      <p:grpSpPr>
        <a:xfrm>
          <a:off x="0" y="0"/>
          <a:ext cx="0" cy="0"/>
          <a:chOff x="0" y="0"/>
          <a:chExt cx="0" cy="0"/>
        </a:xfrm>
      </p:grpSpPr>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p:nvPr>
        </p:nvSpPr>
        <p:spPr>
          <a:xfrm>
            <a:off x="1524000" y="362454"/>
            <a:ext cx="7968343" cy="3554446"/>
          </a:xfrm>
        </p:spPr>
        <p:txBody>
          <a:bodyPr anchor="b" anchorCtr="0"/>
          <a:lstStyle>
            <a:lvl1pPr algn="l">
              <a:lnSpc>
                <a:spcPct val="77000"/>
              </a:lnSpc>
              <a:defRPr sz="6000">
                <a:solidFill>
                  <a:schemeClr val="bg1"/>
                </a:solidFill>
              </a:defRPr>
            </a:lvl1pPr>
          </a:lstStyle>
          <a:p>
            <a:r>
              <a:rPr lang="nl-NL" dirty="0"/>
              <a:t>Klik om stijl te bewerken</a:t>
            </a:r>
          </a:p>
        </p:txBody>
      </p:sp>
      <p:sp>
        <p:nvSpPr>
          <p:cNvPr id="3" name="Ondertitel 2">
            <a:extLst>
              <a:ext uri="{FF2B5EF4-FFF2-40B4-BE49-F238E27FC236}">
                <a16:creationId xmlns:a16="http://schemas.microsoft.com/office/drawing/2014/main" id="{D0BA52AB-B6C0-4949-8064-C058D438522B}"/>
              </a:ext>
            </a:extLst>
          </p:cNvPr>
          <p:cNvSpPr>
            <a:spLocks noGrp="1"/>
          </p:cNvSpPr>
          <p:nvPr>
            <p:ph type="subTitle" idx="1"/>
          </p:nvPr>
        </p:nvSpPr>
        <p:spPr>
          <a:xfrm>
            <a:off x="1524000" y="4291667"/>
            <a:ext cx="7968343" cy="1655762"/>
          </a:xfrm>
        </p:spPr>
        <p:txBody>
          <a:bodyPr/>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7" name="Tijdelijke aanduiding voor voettekst 6">
            <a:extLst>
              <a:ext uri="{FF2B5EF4-FFF2-40B4-BE49-F238E27FC236}">
                <a16:creationId xmlns:a16="http://schemas.microsoft.com/office/drawing/2014/main" id="{856323B4-A4AD-1305-B36F-3A293A2B90F4}"/>
              </a:ext>
            </a:extLst>
          </p:cNvPr>
          <p:cNvSpPr>
            <a:spLocks noGrp="1"/>
          </p:cNvSpPr>
          <p:nvPr>
            <p:ph type="ftr" sz="quarter" idx="10"/>
          </p:nvPr>
        </p:nvSpPr>
        <p:spPr>
          <a:xfrm>
            <a:off x="-360000" y="6678000"/>
            <a:ext cx="180000" cy="180000"/>
          </a:xfrm>
          <a:prstGeom prst="rect">
            <a:avLst/>
          </a:prstGeom>
        </p:spPr>
        <p:txBody>
          <a:bodyPr/>
          <a:lstStyle>
            <a:lvl1pPr>
              <a:defRPr sz="100">
                <a:solidFill>
                  <a:srgbClr val="E2E6EB"/>
                </a:solidFill>
              </a:defRPr>
            </a:lvl1pPr>
          </a:lstStyle>
          <a:p>
            <a:endParaRPr lang="nl-NL" dirty="0"/>
          </a:p>
        </p:txBody>
      </p:sp>
      <p:sp>
        <p:nvSpPr>
          <p:cNvPr id="8" name="Tijdelijke aanduiding voor dianummer 7">
            <a:extLst>
              <a:ext uri="{FF2B5EF4-FFF2-40B4-BE49-F238E27FC236}">
                <a16:creationId xmlns:a16="http://schemas.microsoft.com/office/drawing/2014/main" id="{2A5F306D-7D3E-289F-A87B-566A67ABFB58}"/>
              </a:ext>
            </a:extLst>
          </p:cNvPr>
          <p:cNvSpPr>
            <a:spLocks noGrp="1"/>
          </p:cNvSpPr>
          <p:nvPr>
            <p:ph type="sldNum" sz="quarter" idx="11"/>
          </p:nvPr>
        </p:nvSpPr>
        <p:spPr>
          <a:xfrm>
            <a:off x="-180000" y="6678000"/>
            <a:ext cx="180000" cy="180000"/>
          </a:xfrm>
          <a:prstGeom prst="rect">
            <a:avLst/>
          </a:prstGeom>
        </p:spPr>
        <p:txBody>
          <a:bodyPr/>
          <a:lstStyle>
            <a:lvl1pPr>
              <a:defRPr sz="100">
                <a:solidFill>
                  <a:srgbClr val="E2E6EB"/>
                </a:solidFill>
              </a:defRPr>
            </a:lvl1pPr>
          </a:lstStyle>
          <a:p>
            <a:fld id="{3CB85E5D-8611-4DC1-B375-AD1E4C05477C}" type="slidenum">
              <a:rPr lang="nl-NL" smtClean="0"/>
              <a:pPr/>
              <a:t>‹#›</a:t>
            </a:fld>
            <a:endParaRPr lang="nl-NL" dirty="0"/>
          </a:p>
        </p:txBody>
      </p:sp>
      <p:pic>
        <p:nvPicPr>
          <p:cNvPr id="14" name="Logo" descr="Afbeelding met tekst, Lettertype, schermopname, Elektrisch blauw&#10;&#10;Automatisch gegenereerde beschrijving">
            <a:extLst>
              <a:ext uri="{FF2B5EF4-FFF2-40B4-BE49-F238E27FC236}">
                <a16:creationId xmlns:a16="http://schemas.microsoft.com/office/drawing/2014/main" id="{B57A10C8-0EAE-BF96-6572-683BD233CF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196" y="0"/>
            <a:ext cx="1431466" cy="2146498"/>
          </a:xfrm>
          <a:prstGeom prst="rect">
            <a:avLst/>
          </a:prstGeom>
        </p:spPr>
      </p:pic>
    </p:spTree>
    <p:extLst>
      <p:ext uri="{BB962C8B-B14F-4D97-AF65-F5344CB8AC3E}">
        <p14:creationId xmlns:p14="http://schemas.microsoft.com/office/powerpoint/2010/main" val="308528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_header">
    <p:bg>
      <p:bgPr>
        <a:solidFill>
          <a:schemeClr val="accent1"/>
        </a:solidFill>
        <a:effectLst/>
      </p:bgPr>
    </p:bg>
    <p:spTree>
      <p:nvGrpSpPr>
        <p:cNvPr id="1" name=""/>
        <p:cNvGrpSpPr/>
        <p:nvPr/>
      </p:nvGrpSpPr>
      <p:grpSpPr>
        <a:xfrm>
          <a:off x="0" y="0"/>
          <a:ext cx="0" cy="0"/>
          <a:chOff x="0" y="0"/>
          <a:chExt cx="0" cy="0"/>
        </a:xfrm>
      </p:grpSpPr>
      <p:sp>
        <p:nvSpPr>
          <p:cNvPr id="9" name="Balk onder">
            <a:extLst>
              <a:ext uri="{FF2B5EF4-FFF2-40B4-BE49-F238E27FC236}">
                <a16:creationId xmlns:a16="http://schemas.microsoft.com/office/drawing/2014/main" id="{E95648CA-A732-95DB-F696-1B089D7DEC3B}"/>
              </a:ext>
            </a:extLst>
          </p:cNvPr>
          <p:cNvSpPr/>
          <p:nvPr userDrawn="1"/>
        </p:nvSpPr>
        <p:spPr>
          <a:xfrm>
            <a:off x="0" y="6174000"/>
            <a:ext cx="12193200" cy="68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78CD4033-D594-4D61-AE7B-CC8E7CF3882A}"/>
              </a:ext>
            </a:extLst>
          </p:cNvPr>
          <p:cNvSpPr>
            <a:spLocks noGrp="1"/>
          </p:cNvSpPr>
          <p:nvPr>
            <p:ph type="ctrTitle" hasCustomPrompt="1"/>
          </p:nvPr>
        </p:nvSpPr>
        <p:spPr>
          <a:xfrm>
            <a:off x="1259509" y="864205"/>
            <a:ext cx="5455616" cy="2688620"/>
          </a:xfrm>
        </p:spPr>
        <p:txBody>
          <a:bodyPr anchor="t" anchorCtr="0"/>
          <a:lstStyle>
            <a:lvl1pPr algn="l">
              <a:lnSpc>
                <a:spcPct val="97000"/>
              </a:lnSpc>
              <a:defRPr sz="4400">
                <a:solidFill>
                  <a:schemeClr val="bg1"/>
                </a:solidFill>
              </a:defRPr>
            </a:lvl1pPr>
          </a:lstStyle>
          <a:p>
            <a:r>
              <a:rPr lang="nl-NL" dirty="0"/>
              <a:t>[bedankje]</a:t>
            </a:r>
            <a:br>
              <a:rPr lang="nl-NL" dirty="0"/>
            </a:br>
            <a:endParaRPr lang="nl-NL" dirty="0"/>
          </a:p>
        </p:txBody>
      </p:sp>
      <p:pic>
        <p:nvPicPr>
          <p:cNvPr id="6" name="Logo" descr="Afbeelding met tekst, Lettertype, Graphics, logo&#10;&#10;Automatisch gegenereerde beschrijving">
            <a:extLst>
              <a:ext uri="{FF2B5EF4-FFF2-40B4-BE49-F238E27FC236}">
                <a16:creationId xmlns:a16="http://schemas.microsoft.com/office/drawing/2014/main" id="{6225B9C6-3623-DB68-AF9F-02B9A3951C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3174" y="4527421"/>
            <a:ext cx="3548826" cy="724222"/>
          </a:xfrm>
          <a:prstGeom prst="rect">
            <a:avLst/>
          </a:prstGeom>
        </p:spPr>
      </p:pic>
      <p:sp>
        <p:nvSpPr>
          <p:cNvPr id="11" name="Tijdelijke aanduiding voor voettekst 6">
            <a:extLst>
              <a:ext uri="{FF2B5EF4-FFF2-40B4-BE49-F238E27FC236}">
                <a16:creationId xmlns:a16="http://schemas.microsoft.com/office/drawing/2014/main" id="{74ADEC25-9633-CAB0-7CC1-9AC5B5BBA0C6}"/>
              </a:ext>
            </a:extLst>
          </p:cNvPr>
          <p:cNvSpPr>
            <a:spLocks noGrp="1"/>
          </p:cNvSpPr>
          <p:nvPr>
            <p:ph type="ftr" sz="quarter" idx="10"/>
          </p:nvPr>
        </p:nvSpPr>
        <p:spPr>
          <a:xfrm>
            <a:off x="-360000" y="6678000"/>
            <a:ext cx="180000" cy="180000"/>
          </a:xfrm>
          <a:prstGeom prst="rect">
            <a:avLst/>
          </a:prstGeom>
        </p:spPr>
        <p:txBody>
          <a:bodyPr/>
          <a:lstStyle>
            <a:lvl1pPr>
              <a:defRPr sz="100">
                <a:solidFill>
                  <a:srgbClr val="E2E6EB"/>
                </a:solidFill>
              </a:defRPr>
            </a:lvl1pPr>
          </a:lstStyle>
          <a:p>
            <a:endParaRPr lang="nl-NL" dirty="0"/>
          </a:p>
        </p:txBody>
      </p:sp>
      <p:sp>
        <p:nvSpPr>
          <p:cNvPr id="12" name="Tijdelijke aanduiding voor dianummer 7">
            <a:extLst>
              <a:ext uri="{FF2B5EF4-FFF2-40B4-BE49-F238E27FC236}">
                <a16:creationId xmlns:a16="http://schemas.microsoft.com/office/drawing/2014/main" id="{62338F0E-00BF-4285-247D-C9A48A5B5C4E}"/>
              </a:ext>
            </a:extLst>
          </p:cNvPr>
          <p:cNvSpPr>
            <a:spLocks noGrp="1"/>
          </p:cNvSpPr>
          <p:nvPr>
            <p:ph type="sldNum" sz="quarter" idx="11"/>
          </p:nvPr>
        </p:nvSpPr>
        <p:spPr>
          <a:xfrm>
            <a:off x="-180000" y="6678000"/>
            <a:ext cx="180000" cy="180000"/>
          </a:xfrm>
          <a:prstGeom prst="rect">
            <a:avLst/>
          </a:prstGeom>
        </p:spPr>
        <p:txBody>
          <a:bodyPr/>
          <a:lstStyle>
            <a:lvl1pPr>
              <a:defRPr sz="100">
                <a:solidFill>
                  <a:srgbClr val="E2E6EB"/>
                </a:solidFill>
              </a:defRPr>
            </a:lvl1pPr>
          </a:lstStyle>
          <a:p>
            <a:fld id="{3CB85E5D-8611-4DC1-B375-AD1E4C05477C}" type="slidenum">
              <a:rPr lang="nl-NL" smtClean="0"/>
              <a:pPr/>
              <a:t>‹#›</a:t>
            </a:fld>
            <a:endParaRPr lang="nl-NL" dirty="0"/>
          </a:p>
        </p:txBody>
      </p:sp>
    </p:spTree>
    <p:extLst>
      <p:ext uri="{BB962C8B-B14F-4D97-AF65-F5344CB8AC3E}">
        <p14:creationId xmlns:p14="http://schemas.microsoft.com/office/powerpoint/2010/main" val="28603549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A695E97-E81D-47E4-80CF-147B3DC19F54}"/>
              </a:ext>
            </a:extLst>
          </p:cNvPr>
          <p:cNvSpPr>
            <a:spLocks noGrp="1"/>
          </p:cNvSpPr>
          <p:nvPr>
            <p:ph type="title"/>
          </p:nvPr>
        </p:nvSpPr>
        <p:spPr>
          <a:xfrm>
            <a:off x="828000" y="302950"/>
            <a:ext cx="10537200" cy="677108"/>
          </a:xfrm>
          <a:prstGeom prst="rect">
            <a:avLst/>
          </a:prstGeom>
        </p:spPr>
        <p:txBody>
          <a:bodyPr vert="horz" lIns="0" tIns="0" rIns="0" bIns="0" rtlCol="0" anchor="t" anchorCtr="0">
            <a:no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B47F71B1-1C01-4998-8E45-AB4E3B69C681}"/>
              </a:ext>
            </a:extLst>
          </p:cNvPr>
          <p:cNvSpPr>
            <a:spLocks noGrp="1"/>
          </p:cNvSpPr>
          <p:nvPr>
            <p:ph type="body" idx="1"/>
          </p:nvPr>
        </p:nvSpPr>
        <p:spPr>
          <a:xfrm>
            <a:off x="828000" y="1396696"/>
            <a:ext cx="10537200" cy="4600456"/>
          </a:xfrm>
          <a:prstGeom prst="rect">
            <a:avLst/>
          </a:prstGeom>
        </p:spPr>
        <p:txBody>
          <a:bodyPr vert="horz" lIns="0" tIns="0" rIns="0" bIns="0" rtlCol="0">
            <a:no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Kleur Accent 1">
            <a:extLst>
              <a:ext uri="{FF2B5EF4-FFF2-40B4-BE49-F238E27FC236}">
                <a16:creationId xmlns:a16="http://schemas.microsoft.com/office/drawing/2014/main" id="{B804B3F4-F137-AD70-A020-74C207493D25}"/>
              </a:ext>
            </a:extLst>
          </p:cNvPr>
          <p:cNvSpPr/>
          <p:nvPr userDrawn="1"/>
        </p:nvSpPr>
        <p:spPr>
          <a:xfrm>
            <a:off x="828000" y="-509688"/>
            <a:ext cx="360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Kleur Accent 2">
            <a:extLst>
              <a:ext uri="{FF2B5EF4-FFF2-40B4-BE49-F238E27FC236}">
                <a16:creationId xmlns:a16="http://schemas.microsoft.com/office/drawing/2014/main" id="{DB02A57E-CE0C-99A0-EC81-BF46C87C07FD}"/>
              </a:ext>
            </a:extLst>
          </p:cNvPr>
          <p:cNvSpPr/>
          <p:nvPr userDrawn="1"/>
        </p:nvSpPr>
        <p:spPr>
          <a:xfrm>
            <a:off x="1315800" y="-509688"/>
            <a:ext cx="360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Kleur Accent 3">
            <a:extLst>
              <a:ext uri="{FF2B5EF4-FFF2-40B4-BE49-F238E27FC236}">
                <a16:creationId xmlns:a16="http://schemas.microsoft.com/office/drawing/2014/main" id="{36DFE53B-09D9-3B84-AF97-C3D8F7682B8C}"/>
              </a:ext>
            </a:extLst>
          </p:cNvPr>
          <p:cNvSpPr/>
          <p:nvPr userDrawn="1"/>
        </p:nvSpPr>
        <p:spPr>
          <a:xfrm>
            <a:off x="1803600" y="-509688"/>
            <a:ext cx="360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Kleur Accent 4">
            <a:extLst>
              <a:ext uri="{FF2B5EF4-FFF2-40B4-BE49-F238E27FC236}">
                <a16:creationId xmlns:a16="http://schemas.microsoft.com/office/drawing/2014/main" id="{015CA806-7F55-B37D-FB95-88F84992CE2F}"/>
              </a:ext>
            </a:extLst>
          </p:cNvPr>
          <p:cNvSpPr/>
          <p:nvPr userDrawn="1"/>
        </p:nvSpPr>
        <p:spPr>
          <a:xfrm>
            <a:off x="2291400" y="-509688"/>
            <a:ext cx="360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Kleur Accent 5">
            <a:extLst>
              <a:ext uri="{FF2B5EF4-FFF2-40B4-BE49-F238E27FC236}">
                <a16:creationId xmlns:a16="http://schemas.microsoft.com/office/drawing/2014/main" id="{070DF3B3-F257-DD12-9598-3CAF5682A814}"/>
              </a:ext>
            </a:extLst>
          </p:cNvPr>
          <p:cNvSpPr/>
          <p:nvPr userDrawn="1"/>
        </p:nvSpPr>
        <p:spPr>
          <a:xfrm>
            <a:off x="2779200" y="-509688"/>
            <a:ext cx="360000" cy="3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Kleur Accent 6">
            <a:extLst>
              <a:ext uri="{FF2B5EF4-FFF2-40B4-BE49-F238E27FC236}">
                <a16:creationId xmlns:a16="http://schemas.microsoft.com/office/drawing/2014/main" id="{8DFF11EF-1A2F-98BC-12F7-AB8C82494ABC}"/>
              </a:ext>
            </a:extLst>
          </p:cNvPr>
          <p:cNvSpPr/>
          <p:nvPr userDrawn="1"/>
        </p:nvSpPr>
        <p:spPr>
          <a:xfrm>
            <a:off x="3267000" y="-509688"/>
            <a:ext cx="360000" cy="396000"/>
          </a:xfrm>
          <a:prstGeom prst="rect">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Kleur Extra 1">
            <a:extLst>
              <a:ext uri="{FF2B5EF4-FFF2-40B4-BE49-F238E27FC236}">
                <a16:creationId xmlns:a16="http://schemas.microsoft.com/office/drawing/2014/main" id="{B068C6A1-582D-906A-D850-3C396203B034}"/>
              </a:ext>
            </a:extLst>
          </p:cNvPr>
          <p:cNvSpPr/>
          <p:nvPr userDrawn="1"/>
        </p:nvSpPr>
        <p:spPr>
          <a:xfrm>
            <a:off x="3754800" y="-509688"/>
            <a:ext cx="360000" cy="396000"/>
          </a:xfrm>
          <a:prstGeom prst="rect">
            <a:avLst/>
          </a:prstGeom>
          <a:solidFill>
            <a:srgbClr val="9B99E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Kleur Extra 2">
            <a:extLst>
              <a:ext uri="{FF2B5EF4-FFF2-40B4-BE49-F238E27FC236}">
                <a16:creationId xmlns:a16="http://schemas.microsoft.com/office/drawing/2014/main" id="{31597D53-A632-91A2-6CFC-7AD8503AAFCA}"/>
              </a:ext>
            </a:extLst>
          </p:cNvPr>
          <p:cNvSpPr/>
          <p:nvPr userDrawn="1"/>
        </p:nvSpPr>
        <p:spPr>
          <a:xfrm>
            <a:off x="4242600" y="-509688"/>
            <a:ext cx="360000" cy="396000"/>
          </a:xfrm>
          <a:prstGeom prst="rect">
            <a:avLst/>
          </a:prstGeom>
          <a:solidFill>
            <a:srgbClr val="B7B9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Kleur Extra 3">
            <a:extLst>
              <a:ext uri="{FF2B5EF4-FFF2-40B4-BE49-F238E27FC236}">
                <a16:creationId xmlns:a16="http://schemas.microsoft.com/office/drawing/2014/main" id="{73664A30-A003-2F4E-F607-5F5F82B8597E}"/>
              </a:ext>
            </a:extLst>
          </p:cNvPr>
          <p:cNvSpPr/>
          <p:nvPr userDrawn="1"/>
        </p:nvSpPr>
        <p:spPr>
          <a:xfrm>
            <a:off x="4730400" y="-509688"/>
            <a:ext cx="360000" cy="396000"/>
          </a:xfrm>
          <a:prstGeom prst="rect">
            <a:avLst/>
          </a:prstGeom>
          <a:solidFill>
            <a:srgbClr val="D2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Kleur Extra 4">
            <a:extLst>
              <a:ext uri="{FF2B5EF4-FFF2-40B4-BE49-F238E27FC236}">
                <a16:creationId xmlns:a16="http://schemas.microsoft.com/office/drawing/2014/main" id="{DBD018D9-3E9D-B513-B48B-D2B80DC21F08}"/>
              </a:ext>
            </a:extLst>
          </p:cNvPr>
          <p:cNvSpPr/>
          <p:nvPr userDrawn="1"/>
        </p:nvSpPr>
        <p:spPr>
          <a:xfrm>
            <a:off x="5218200" y="-509688"/>
            <a:ext cx="360000" cy="396000"/>
          </a:xfrm>
          <a:prstGeom prst="rect">
            <a:avLst/>
          </a:prstGeom>
          <a:solidFill>
            <a:srgbClr val="E6E8F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Kleur Extra 5">
            <a:extLst>
              <a:ext uri="{FF2B5EF4-FFF2-40B4-BE49-F238E27FC236}">
                <a16:creationId xmlns:a16="http://schemas.microsoft.com/office/drawing/2014/main" id="{F8492B25-3DE8-C7F9-0969-A5F01821BAF7}"/>
              </a:ext>
            </a:extLst>
          </p:cNvPr>
          <p:cNvSpPr/>
          <p:nvPr userDrawn="1"/>
        </p:nvSpPr>
        <p:spPr>
          <a:xfrm>
            <a:off x="5705996" y="-509688"/>
            <a:ext cx="360000" cy="396000"/>
          </a:xfrm>
          <a:prstGeom prst="rect">
            <a:avLst/>
          </a:prstGeom>
          <a:solidFill>
            <a:srgbClr val="F1F3FC"/>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80051817"/>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49" r:id="rId3"/>
    <p:sldLayoutId id="2147483672" r:id="rId4"/>
  </p:sldLayoutIdLst>
  <p:hf hdr="0" ftr="0" dt="0"/>
  <p:txStyles>
    <p:titleStyle>
      <a:lvl1pPr algn="l" defTabSz="914400" rtl="0" eaLnBrk="1" latinLnBrk="0" hangingPunct="1">
        <a:lnSpc>
          <a:spcPct val="100000"/>
        </a:lnSpc>
        <a:spcBef>
          <a:spcPct val="0"/>
        </a:spcBef>
        <a:buNone/>
        <a:defRPr sz="3000" b="1" kern="1200">
          <a:solidFill>
            <a:schemeClr val="tx2"/>
          </a:solidFill>
          <a:latin typeface="+mj-lt"/>
          <a:ea typeface="+mj-ea"/>
          <a:cs typeface="+mj-cs"/>
        </a:defRPr>
      </a:lvl1pPr>
    </p:titleStyle>
    <p:body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534988" indent="-263525"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08038"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071563" indent="-2254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335088"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huggingface.co/spaces/open-llm-leaderboard/open_llm_leaderboar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scontent.fein1-2.fna.fbcdn.net/v/t39.2365-6/408725049_3688557441468029_8103913771964668529_n.pdf?_nc_cat=100&amp;ccb=1-7&amp;_nc_sid=3c67a6&amp;_nc_ohc=ci7i9U1IE14Q7kNvgHyPkZm&amp;_nc_zt=14&amp;_nc_ht=scontent.fein1-2.fna&amp;_nc_gid=ALdabRIyFHdFh46Am1w5YTa&amp;oh=00_AYBlzCUiShosVJ5jYCZ4SoU9IDilo9tXYyBYEDzFborexA&amp;oe=677D8AD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2.png"/><Relationship Id="rId10"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53DCF-388D-B8A9-1B04-F8B7A2EA0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2A408-49EB-1731-D645-0E3FCD2F93EF}"/>
              </a:ext>
            </a:extLst>
          </p:cNvPr>
          <p:cNvSpPr>
            <a:spLocks noGrp="1"/>
          </p:cNvSpPr>
          <p:nvPr>
            <p:ph type="ctrTitle"/>
          </p:nvPr>
        </p:nvSpPr>
        <p:spPr>
          <a:xfrm>
            <a:off x="1259508" y="864205"/>
            <a:ext cx="6735314" cy="2688620"/>
          </a:xfrm>
        </p:spPr>
        <p:txBody>
          <a:bodyPr/>
          <a:lstStyle/>
          <a:p>
            <a:r>
              <a:rPr lang="en-US" dirty="0"/>
              <a:t>Mitigation Strategies</a:t>
            </a:r>
          </a:p>
        </p:txBody>
      </p:sp>
      <p:sp>
        <p:nvSpPr>
          <p:cNvPr id="3" name="Slide Number Placeholder 2">
            <a:extLst>
              <a:ext uri="{FF2B5EF4-FFF2-40B4-BE49-F238E27FC236}">
                <a16:creationId xmlns:a16="http://schemas.microsoft.com/office/drawing/2014/main" id="{C479DDF4-FB33-DEA2-CB15-440F91403595}"/>
              </a:ext>
            </a:extLst>
          </p:cNvPr>
          <p:cNvSpPr>
            <a:spLocks noGrp="1"/>
          </p:cNvSpPr>
          <p:nvPr>
            <p:ph type="sldNum" sz="quarter" idx="11"/>
          </p:nvPr>
        </p:nvSpPr>
        <p:spPr/>
        <p:txBody>
          <a:bodyPr/>
          <a:lstStyle/>
          <a:p>
            <a:fld id="{3CB85E5D-8611-4DC1-B375-AD1E4C05477C}" type="slidenum">
              <a:rPr lang="nl-NL" smtClean="0"/>
              <a:pPr/>
              <a:t>1</a:t>
            </a:fld>
            <a:endParaRPr lang="nl-NL" dirty="0"/>
          </a:p>
        </p:txBody>
      </p:sp>
    </p:spTree>
    <p:extLst>
      <p:ext uri="{BB962C8B-B14F-4D97-AF65-F5344CB8AC3E}">
        <p14:creationId xmlns:p14="http://schemas.microsoft.com/office/powerpoint/2010/main" val="134941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9EB2E-6BCA-818D-91AF-9A3938DDC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A5A034-4ACF-AC69-1549-357B7B7D4B8A}"/>
              </a:ext>
            </a:extLst>
          </p:cNvPr>
          <p:cNvSpPr>
            <a:spLocks noGrp="1"/>
          </p:cNvSpPr>
          <p:nvPr>
            <p:ph type="title"/>
          </p:nvPr>
        </p:nvSpPr>
        <p:spPr/>
        <p:txBody>
          <a:bodyPr/>
          <a:lstStyle/>
          <a:p>
            <a:r>
              <a:rPr lang="en-US" sz="3200" dirty="0"/>
              <a:t>Mitigation strategy 1: human in / on the loop (2/3)</a:t>
            </a:r>
            <a:endParaRPr lang="en-NL"/>
          </a:p>
        </p:txBody>
      </p:sp>
      <p:sp>
        <p:nvSpPr>
          <p:cNvPr id="3" name="Content Placeholder 2">
            <a:extLst>
              <a:ext uri="{FF2B5EF4-FFF2-40B4-BE49-F238E27FC236}">
                <a16:creationId xmlns:a16="http://schemas.microsoft.com/office/drawing/2014/main" id="{B1FC2F08-2DC5-763A-2F5B-21576FCDAEC5}"/>
              </a:ext>
            </a:extLst>
          </p:cNvPr>
          <p:cNvSpPr>
            <a:spLocks noGrp="1"/>
          </p:cNvSpPr>
          <p:nvPr>
            <p:ph sz="quarter" idx="10"/>
          </p:nvPr>
        </p:nvSpPr>
        <p:spPr>
          <a:xfrm>
            <a:off x="828675" y="1479551"/>
            <a:ext cx="6283320" cy="1379764"/>
          </a:xfrm>
        </p:spPr>
        <p:txBody>
          <a:bodyPr/>
          <a:lstStyle/>
          <a:p>
            <a:pPr marL="0" lvl="0" indent="0">
              <a:buNone/>
            </a:pPr>
            <a:r>
              <a:rPr lang="en-US" dirty="0">
                <a:solidFill>
                  <a:srgbClr val="2B2541"/>
                </a:solidFill>
              </a:rPr>
              <a:t>Typically, during gradual roll-out of an application, extensive deployment of human-in-the-loop is applied until there is enough confidence to further roll out</a:t>
            </a:r>
          </a:p>
          <a:p>
            <a:pPr marL="0" lvl="0" indent="0">
              <a:buNone/>
            </a:pPr>
            <a:r>
              <a:rPr lang="en-US" dirty="0">
                <a:solidFill>
                  <a:srgbClr val="2B2541"/>
                </a:solidFill>
              </a:rPr>
              <a:t> </a:t>
            </a:r>
          </a:p>
          <a:p>
            <a:pPr marL="0" lvl="0" indent="0">
              <a:buNone/>
            </a:pPr>
            <a:endParaRPr lang="en-US" dirty="0">
              <a:solidFill>
                <a:srgbClr val="2B2541"/>
              </a:solidFill>
            </a:endParaRPr>
          </a:p>
        </p:txBody>
      </p:sp>
      <p:pic>
        <p:nvPicPr>
          <p:cNvPr id="5" name="Picture 4" descr="ING Stage Vlog - VSAE">
            <a:extLst>
              <a:ext uri="{FF2B5EF4-FFF2-40B4-BE49-F238E27FC236}">
                <a16:creationId xmlns:a16="http://schemas.microsoft.com/office/drawing/2014/main" id="{33349266-1AD5-960E-BE5A-0E1F84E28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CE8A16-B878-FE65-CB7B-33E9AB1C44A9}"/>
              </a:ext>
            </a:extLst>
          </p:cNvPr>
          <p:cNvPicPr>
            <a:picLocks noChangeAspect="1"/>
          </p:cNvPicPr>
          <p:nvPr/>
        </p:nvPicPr>
        <p:blipFill>
          <a:blip r:embed="rId4"/>
          <a:stretch>
            <a:fillRect/>
          </a:stretch>
        </p:blipFill>
        <p:spPr>
          <a:xfrm>
            <a:off x="7849979" y="1174750"/>
            <a:ext cx="3364727" cy="3368825"/>
          </a:xfrm>
          <a:prstGeom prst="rect">
            <a:avLst/>
          </a:prstGeom>
        </p:spPr>
      </p:pic>
      <p:cxnSp>
        <p:nvCxnSpPr>
          <p:cNvPr id="7" name="Straight Connector 6">
            <a:extLst>
              <a:ext uri="{FF2B5EF4-FFF2-40B4-BE49-F238E27FC236}">
                <a16:creationId xmlns:a16="http://schemas.microsoft.com/office/drawing/2014/main" id="{3CCF5F84-6898-873C-D89E-DFEAB8D91BA5}"/>
              </a:ext>
            </a:extLst>
          </p:cNvPr>
          <p:cNvCxnSpPr>
            <a:cxnSpLocks/>
          </p:cNvCxnSpPr>
          <p:nvPr/>
        </p:nvCxnSpPr>
        <p:spPr>
          <a:xfrm>
            <a:off x="943429" y="3575788"/>
            <a:ext cx="0" cy="2160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9D95EC-CA0C-EDAC-8AF4-28ADF804A9B9}"/>
              </a:ext>
            </a:extLst>
          </p:cNvPr>
          <p:cNvCxnSpPr/>
          <p:nvPr/>
        </p:nvCxnSpPr>
        <p:spPr>
          <a:xfrm>
            <a:off x="943429" y="5758205"/>
            <a:ext cx="606697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BF3DBAC0-D32F-661E-824D-AF54217830DA}"/>
              </a:ext>
            </a:extLst>
          </p:cNvPr>
          <p:cNvSpPr txBox="1">
            <a:spLocks/>
          </p:cNvSpPr>
          <p:nvPr/>
        </p:nvSpPr>
        <p:spPr>
          <a:xfrm>
            <a:off x="6582908" y="5767601"/>
            <a:ext cx="1058174" cy="45083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solidFill>
                  <a:srgbClr val="2B2541"/>
                </a:solidFill>
              </a:rPr>
              <a:t>Time</a:t>
            </a:r>
          </a:p>
          <a:p>
            <a:pPr marL="0" indent="0">
              <a:buFont typeface="Wingdings" panose="05000000000000000000" pitchFamily="2" charset="2"/>
              <a:buNone/>
            </a:pPr>
            <a:r>
              <a:rPr lang="en-US" dirty="0">
                <a:solidFill>
                  <a:srgbClr val="2B2541"/>
                </a:solidFill>
              </a:rPr>
              <a:t> </a:t>
            </a:r>
          </a:p>
          <a:p>
            <a:pPr marL="0" indent="0">
              <a:buFont typeface="Wingdings" panose="05000000000000000000" pitchFamily="2" charset="2"/>
              <a:buNone/>
            </a:pPr>
            <a:endParaRPr lang="en-US" dirty="0">
              <a:solidFill>
                <a:srgbClr val="2B2541"/>
              </a:solidFill>
            </a:endParaRPr>
          </a:p>
        </p:txBody>
      </p:sp>
      <p:cxnSp>
        <p:nvCxnSpPr>
          <p:cNvPr id="11" name="Straight Connector 10">
            <a:extLst>
              <a:ext uri="{FF2B5EF4-FFF2-40B4-BE49-F238E27FC236}">
                <a16:creationId xmlns:a16="http://schemas.microsoft.com/office/drawing/2014/main" id="{10BA60D6-4D4C-1BA4-9A6D-7E44E5D6B604}"/>
              </a:ext>
            </a:extLst>
          </p:cNvPr>
          <p:cNvCxnSpPr>
            <a:cxnSpLocks/>
          </p:cNvCxnSpPr>
          <p:nvPr/>
        </p:nvCxnSpPr>
        <p:spPr>
          <a:xfrm>
            <a:off x="928914" y="5395346"/>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B139136C-8F1D-4D1E-EB83-377C7ACE7D16}"/>
              </a:ext>
            </a:extLst>
          </p:cNvPr>
          <p:cNvSpPr txBox="1">
            <a:spLocks/>
          </p:cNvSpPr>
          <p:nvPr/>
        </p:nvSpPr>
        <p:spPr>
          <a:xfrm rot="16200000">
            <a:off x="113504" y="3667856"/>
            <a:ext cx="1399950" cy="45083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solidFill>
                  <a:srgbClr val="2B2541"/>
                </a:solidFill>
              </a:rPr>
              <a:t>Coverage</a:t>
            </a:r>
          </a:p>
          <a:p>
            <a:pPr marL="0" indent="0">
              <a:buFont typeface="Wingdings" panose="05000000000000000000" pitchFamily="2" charset="2"/>
              <a:buNone/>
            </a:pPr>
            <a:endParaRPr lang="en-US" dirty="0">
              <a:solidFill>
                <a:srgbClr val="2B2541"/>
              </a:solidFill>
            </a:endParaRPr>
          </a:p>
        </p:txBody>
      </p:sp>
      <p:cxnSp>
        <p:nvCxnSpPr>
          <p:cNvPr id="14" name="Straight Connector 13">
            <a:extLst>
              <a:ext uri="{FF2B5EF4-FFF2-40B4-BE49-F238E27FC236}">
                <a16:creationId xmlns:a16="http://schemas.microsoft.com/office/drawing/2014/main" id="{2F0E435F-7D9B-F211-2C00-7826B87F1DCB}"/>
              </a:ext>
            </a:extLst>
          </p:cNvPr>
          <p:cNvCxnSpPr>
            <a:cxnSpLocks/>
          </p:cNvCxnSpPr>
          <p:nvPr/>
        </p:nvCxnSpPr>
        <p:spPr>
          <a:xfrm>
            <a:off x="1524001" y="5017975"/>
            <a:ext cx="7402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CCA3DE-CDE0-ABF0-7DC1-CF090BA8837E}"/>
              </a:ext>
            </a:extLst>
          </p:cNvPr>
          <p:cNvCxnSpPr>
            <a:cxnSpLocks/>
          </p:cNvCxnSpPr>
          <p:nvPr/>
        </p:nvCxnSpPr>
        <p:spPr>
          <a:xfrm>
            <a:off x="2249714" y="462609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83760A-7A60-7A1E-35D4-81C9BFE675D5}"/>
              </a:ext>
            </a:extLst>
          </p:cNvPr>
          <p:cNvCxnSpPr>
            <a:cxnSpLocks/>
          </p:cNvCxnSpPr>
          <p:nvPr/>
        </p:nvCxnSpPr>
        <p:spPr>
          <a:xfrm>
            <a:off x="2859314" y="4248718"/>
            <a:ext cx="6676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DB5B17-3C3F-24BA-3F6E-F007DC289DBD}"/>
              </a:ext>
            </a:extLst>
          </p:cNvPr>
          <p:cNvCxnSpPr>
            <a:cxnSpLocks/>
          </p:cNvCxnSpPr>
          <p:nvPr/>
        </p:nvCxnSpPr>
        <p:spPr>
          <a:xfrm>
            <a:off x="3526971" y="3657600"/>
            <a:ext cx="33673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ADA626-8D8C-D690-B057-75909232B214}"/>
              </a:ext>
            </a:extLst>
          </p:cNvPr>
          <p:cNvCxnSpPr>
            <a:cxnSpLocks/>
          </p:cNvCxnSpPr>
          <p:nvPr/>
        </p:nvCxnSpPr>
        <p:spPr>
          <a:xfrm flipV="1">
            <a:off x="1524001" y="5061517"/>
            <a:ext cx="0" cy="319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2C68DB-80E8-4379-0B7D-88E0D5D17C84}"/>
              </a:ext>
            </a:extLst>
          </p:cNvPr>
          <p:cNvCxnSpPr>
            <a:cxnSpLocks/>
          </p:cNvCxnSpPr>
          <p:nvPr/>
        </p:nvCxnSpPr>
        <p:spPr>
          <a:xfrm flipV="1">
            <a:off x="2264229" y="4626090"/>
            <a:ext cx="0" cy="37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F98DB3-8A4C-DDB3-FD33-5F418A2CB43B}"/>
              </a:ext>
            </a:extLst>
          </p:cNvPr>
          <p:cNvCxnSpPr>
            <a:cxnSpLocks/>
          </p:cNvCxnSpPr>
          <p:nvPr/>
        </p:nvCxnSpPr>
        <p:spPr>
          <a:xfrm flipV="1">
            <a:off x="2873829" y="4248718"/>
            <a:ext cx="0" cy="362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6DDD9-8F21-2249-9A72-B3D622D5AFE9}"/>
              </a:ext>
            </a:extLst>
          </p:cNvPr>
          <p:cNvCxnSpPr>
            <a:cxnSpLocks/>
          </p:cNvCxnSpPr>
          <p:nvPr/>
        </p:nvCxnSpPr>
        <p:spPr>
          <a:xfrm flipV="1">
            <a:off x="3541485" y="3657600"/>
            <a:ext cx="0" cy="591119"/>
          </a:xfrm>
          <a:prstGeom prst="line">
            <a:avLst/>
          </a:prstGeom>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3E0B53B3-05FE-1695-7A7B-3840A06ACBD0}"/>
              </a:ext>
            </a:extLst>
          </p:cNvPr>
          <p:cNvSpPr txBox="1">
            <a:spLocks/>
          </p:cNvSpPr>
          <p:nvPr/>
        </p:nvSpPr>
        <p:spPr>
          <a:xfrm>
            <a:off x="4346795" y="3298830"/>
            <a:ext cx="2521306" cy="45083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i="1" dirty="0">
                <a:solidFill>
                  <a:srgbClr val="2B2541"/>
                </a:solidFill>
              </a:rPr>
              <a:t>Application roll-out</a:t>
            </a:r>
          </a:p>
          <a:p>
            <a:pPr marL="0" indent="0">
              <a:buFont typeface="Wingdings" panose="05000000000000000000" pitchFamily="2" charset="2"/>
              <a:buNone/>
            </a:pPr>
            <a:r>
              <a:rPr lang="en-US" dirty="0">
                <a:solidFill>
                  <a:srgbClr val="2B2541"/>
                </a:solidFill>
              </a:rPr>
              <a:t> </a:t>
            </a:r>
          </a:p>
          <a:p>
            <a:pPr marL="0" indent="0">
              <a:buFont typeface="Wingdings" panose="05000000000000000000" pitchFamily="2" charset="2"/>
              <a:buNone/>
            </a:pPr>
            <a:endParaRPr lang="en-US" dirty="0">
              <a:solidFill>
                <a:srgbClr val="2B2541"/>
              </a:solidFill>
            </a:endParaRPr>
          </a:p>
        </p:txBody>
      </p:sp>
      <p:sp>
        <p:nvSpPr>
          <p:cNvPr id="36" name="Arc 35">
            <a:extLst>
              <a:ext uri="{FF2B5EF4-FFF2-40B4-BE49-F238E27FC236}">
                <a16:creationId xmlns:a16="http://schemas.microsoft.com/office/drawing/2014/main" id="{1B0FEFF4-66DB-0F88-3F84-30D8ED522BA5}"/>
              </a:ext>
            </a:extLst>
          </p:cNvPr>
          <p:cNvSpPr/>
          <p:nvPr/>
        </p:nvSpPr>
        <p:spPr>
          <a:xfrm rot="10800000">
            <a:off x="943426" y="2078575"/>
            <a:ext cx="10537199" cy="3427773"/>
          </a:xfrm>
          <a:prstGeom prst="arc">
            <a:avLst>
              <a:gd name="adj1" fmla="val 16200000"/>
              <a:gd name="adj2" fmla="val 154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636CFDA-322A-F7B6-A848-92CDE088C5E2}"/>
              </a:ext>
            </a:extLst>
          </p:cNvPr>
          <p:cNvSpPr txBox="1">
            <a:spLocks/>
          </p:cNvSpPr>
          <p:nvPr/>
        </p:nvSpPr>
        <p:spPr>
          <a:xfrm>
            <a:off x="4423124" y="5072064"/>
            <a:ext cx="2688871" cy="45083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i="1" dirty="0">
                <a:solidFill>
                  <a:srgbClr val="2B2541"/>
                </a:solidFill>
              </a:rPr>
              <a:t>human-checking</a:t>
            </a:r>
          </a:p>
          <a:p>
            <a:pPr marL="0" indent="0">
              <a:buFont typeface="Wingdings" panose="05000000000000000000" pitchFamily="2" charset="2"/>
              <a:buNone/>
            </a:pPr>
            <a:r>
              <a:rPr lang="en-US" dirty="0">
                <a:solidFill>
                  <a:srgbClr val="2B2541"/>
                </a:solidFill>
              </a:rPr>
              <a:t> </a:t>
            </a:r>
          </a:p>
          <a:p>
            <a:pPr marL="0" indent="0">
              <a:buFont typeface="Wingdings" panose="05000000000000000000" pitchFamily="2" charset="2"/>
              <a:buNone/>
            </a:pPr>
            <a:endParaRPr lang="en-US" dirty="0">
              <a:solidFill>
                <a:srgbClr val="2B2541"/>
              </a:solidFill>
            </a:endParaRPr>
          </a:p>
        </p:txBody>
      </p:sp>
    </p:spTree>
    <p:extLst>
      <p:ext uri="{BB962C8B-B14F-4D97-AF65-F5344CB8AC3E}">
        <p14:creationId xmlns:p14="http://schemas.microsoft.com/office/powerpoint/2010/main" val="366415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96BC-726F-5800-C77C-3B97D67C17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9B595-DE48-CF8F-F834-B0D258CBE9D5}"/>
              </a:ext>
            </a:extLst>
          </p:cNvPr>
          <p:cNvSpPr>
            <a:spLocks noGrp="1"/>
          </p:cNvSpPr>
          <p:nvPr>
            <p:ph type="title"/>
          </p:nvPr>
        </p:nvSpPr>
        <p:spPr/>
        <p:txBody>
          <a:bodyPr/>
          <a:lstStyle/>
          <a:p>
            <a:r>
              <a:rPr kumimoji="0" lang="en-US" sz="3200" b="1" i="0" u="none" strike="noStrike" kern="1200" cap="none" spc="0" normalizeH="0" baseline="0" noProof="0" dirty="0">
                <a:ln>
                  <a:noFill/>
                </a:ln>
                <a:solidFill>
                  <a:srgbClr val="2B2541"/>
                </a:solidFill>
                <a:effectLst/>
                <a:uLnTx/>
                <a:uFillTx/>
                <a:latin typeface="Gilroy"/>
                <a:ea typeface="+mj-ea"/>
                <a:cs typeface="+mj-cs"/>
              </a:rPr>
              <a:t>Mitigation strategy 1: human in / on the loop (3/3)</a:t>
            </a:r>
            <a:endParaRPr lang="en-US" sz="2800" dirty="0"/>
          </a:p>
        </p:txBody>
      </p:sp>
      <p:pic>
        <p:nvPicPr>
          <p:cNvPr id="5" name="Picture 4" descr="ING Stage Vlog - VSAE">
            <a:extLst>
              <a:ext uri="{FF2B5EF4-FFF2-40B4-BE49-F238E27FC236}">
                <a16:creationId xmlns:a16="http://schemas.microsoft.com/office/drawing/2014/main" id="{B718DE4B-50B3-1941-F546-2029C0CE5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C783D829-8479-E367-6797-C3C1A698F7C6}"/>
              </a:ext>
            </a:extLst>
          </p:cNvPr>
          <p:cNvSpPr>
            <a:spLocks noGrp="1"/>
          </p:cNvSpPr>
          <p:nvPr>
            <p:ph sz="quarter" idx="10"/>
          </p:nvPr>
        </p:nvSpPr>
        <p:spPr>
          <a:xfrm>
            <a:off x="921319" y="1679996"/>
            <a:ext cx="7108583" cy="3545148"/>
          </a:xfrm>
        </p:spPr>
        <p:txBody>
          <a:bodyPr/>
          <a:lstStyle/>
          <a:p>
            <a:pPr marL="0" indent="0">
              <a:buNone/>
            </a:pPr>
            <a:r>
              <a:rPr lang="en-US" sz="2000" dirty="0"/>
              <a:t>Evaluation strategies for checking the quality of the output of the LLM-application:</a:t>
            </a:r>
          </a:p>
          <a:p>
            <a:pPr marL="457200" indent="-457200">
              <a:buAutoNum type="arabicParenR"/>
            </a:pPr>
            <a:endParaRPr lang="en-US" sz="1000" dirty="0"/>
          </a:p>
          <a:p>
            <a:pPr marL="457200" indent="-457200">
              <a:buAutoNum type="arabicParenR"/>
            </a:pPr>
            <a:r>
              <a:rPr lang="en-US" sz="2000" dirty="0"/>
              <a:t>Word-level evaluation: how good is the model in replicating a reference answer to a reference question?</a:t>
            </a:r>
          </a:p>
          <a:p>
            <a:pPr marL="457200" indent="-457200">
              <a:buAutoNum type="arabicParenR"/>
            </a:pPr>
            <a:endParaRPr lang="en-US" sz="1000" dirty="0"/>
          </a:p>
          <a:p>
            <a:pPr marL="457200" indent="-457200">
              <a:buAutoNum type="arabicParenR"/>
            </a:pPr>
            <a:r>
              <a:rPr lang="en-US" sz="2000" dirty="0"/>
              <a:t>Benchmarking: how well does the model do on </a:t>
            </a:r>
            <a:r>
              <a:rPr lang="en-US" sz="2000" dirty="0">
                <a:hlinkClick r:id="rId4"/>
              </a:rPr>
              <a:t>Benchmark tests</a:t>
            </a:r>
            <a:r>
              <a:rPr lang="en-US" sz="2000" dirty="0"/>
              <a:t>?</a:t>
            </a:r>
          </a:p>
          <a:p>
            <a:pPr marL="457200" indent="-457200">
              <a:buAutoNum type="arabicParenR"/>
            </a:pPr>
            <a:endParaRPr lang="en-US" sz="1000" dirty="0"/>
          </a:p>
          <a:p>
            <a:pPr marL="457200" indent="-457200">
              <a:buAutoNum type="arabicParenR"/>
            </a:pPr>
            <a:r>
              <a:rPr lang="en-US" sz="2000" dirty="0"/>
              <a:t>Automated evaluation: </a:t>
            </a:r>
            <a:r>
              <a:rPr lang="en-US" sz="2000" b="1" dirty="0"/>
              <a:t>use a 2</a:t>
            </a:r>
            <a:r>
              <a:rPr lang="en-US" sz="2000" b="1" baseline="30000" dirty="0"/>
              <a:t>nd</a:t>
            </a:r>
            <a:r>
              <a:rPr lang="en-US" sz="2000" b="1" dirty="0"/>
              <a:t> LLM </a:t>
            </a:r>
            <a:r>
              <a:rPr lang="en-US" sz="2000" dirty="0"/>
              <a:t>to check the answer of the first LLM</a:t>
            </a:r>
          </a:p>
          <a:p>
            <a:pPr marL="457200" indent="-457200">
              <a:buAutoNum type="arabicParenR"/>
            </a:pPr>
            <a:endParaRPr lang="en-US" sz="1000" dirty="0"/>
          </a:p>
          <a:p>
            <a:pPr marL="457200" indent="-457200">
              <a:buAutoNum type="arabicParenR"/>
            </a:pPr>
            <a:r>
              <a:rPr lang="en-US" sz="2000" dirty="0"/>
              <a:t>Human evaluation (gold standard)</a:t>
            </a:r>
          </a:p>
          <a:p>
            <a:pPr marL="0" indent="0">
              <a:buNone/>
            </a:pPr>
            <a:endParaRPr lang="en-US" sz="2000" dirty="0"/>
          </a:p>
        </p:txBody>
      </p:sp>
      <p:sp>
        <p:nvSpPr>
          <p:cNvPr id="6" name="Oval 5">
            <a:extLst>
              <a:ext uri="{FF2B5EF4-FFF2-40B4-BE49-F238E27FC236}">
                <a16:creationId xmlns:a16="http://schemas.microsoft.com/office/drawing/2014/main" id="{AA01BB42-568C-4738-7427-F5B978441DAC}"/>
              </a:ext>
            </a:extLst>
          </p:cNvPr>
          <p:cNvSpPr/>
          <p:nvPr/>
        </p:nvSpPr>
        <p:spPr>
          <a:xfrm>
            <a:off x="522514" y="4736647"/>
            <a:ext cx="5573486" cy="677108"/>
          </a:xfrm>
          <a:prstGeom prst="ellipse">
            <a:avLst/>
          </a:prstGeom>
          <a:noFill/>
          <a:ln w="222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A6723DF-D5B0-C307-653C-14844E13788F}"/>
              </a:ext>
            </a:extLst>
          </p:cNvPr>
          <p:cNvCxnSpPr>
            <a:cxnSpLocks/>
          </p:cNvCxnSpPr>
          <p:nvPr/>
        </p:nvCxnSpPr>
        <p:spPr>
          <a:xfrm flipH="1">
            <a:off x="6270171" y="4209143"/>
            <a:ext cx="1886858" cy="82372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102E03-8973-EB0F-1724-7243B08CCDB6}"/>
              </a:ext>
            </a:extLst>
          </p:cNvPr>
          <p:cNvSpPr txBox="1"/>
          <p:nvPr/>
        </p:nvSpPr>
        <p:spPr>
          <a:xfrm>
            <a:off x="8316684" y="3060803"/>
            <a:ext cx="3164114" cy="1384995"/>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This is something you could keep doing for a constant x% of the calls to your application</a:t>
            </a:r>
          </a:p>
        </p:txBody>
      </p:sp>
      <p:sp>
        <p:nvSpPr>
          <p:cNvPr id="12" name="TextBox 11">
            <a:extLst>
              <a:ext uri="{FF2B5EF4-FFF2-40B4-BE49-F238E27FC236}">
                <a16:creationId xmlns:a16="http://schemas.microsoft.com/office/drawing/2014/main" id="{2921F757-F1B2-26F4-9697-9C6379A2E116}"/>
              </a:ext>
            </a:extLst>
          </p:cNvPr>
          <p:cNvSpPr txBox="1"/>
          <p:nvPr/>
        </p:nvSpPr>
        <p:spPr>
          <a:xfrm>
            <a:off x="8316684" y="4613833"/>
            <a:ext cx="3164114" cy="1384995"/>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AND it is something you could partly automate as well (‘you are a financial expert …’)</a:t>
            </a:r>
          </a:p>
        </p:txBody>
      </p:sp>
    </p:spTree>
    <p:extLst>
      <p:ext uri="{BB962C8B-B14F-4D97-AF65-F5344CB8AC3E}">
        <p14:creationId xmlns:p14="http://schemas.microsoft.com/office/powerpoint/2010/main" val="31712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10224-39C7-D14F-93B4-A875F4C44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924EA-1396-FB84-765E-1DCBE614B382}"/>
              </a:ext>
            </a:extLst>
          </p:cNvPr>
          <p:cNvSpPr>
            <a:spLocks noGrp="1"/>
          </p:cNvSpPr>
          <p:nvPr>
            <p:ph type="title"/>
          </p:nvPr>
        </p:nvSpPr>
        <p:spPr>
          <a:xfrm>
            <a:off x="828000" y="302950"/>
            <a:ext cx="11013480" cy="677108"/>
          </a:xfrm>
        </p:spPr>
        <p:txBody>
          <a:bodyPr/>
          <a:lstStyle/>
          <a:p>
            <a:r>
              <a:rPr lang="en-US" dirty="0"/>
              <a:t>Mitigation strategy 2: guardrails</a:t>
            </a:r>
          </a:p>
        </p:txBody>
      </p:sp>
      <p:sp>
        <p:nvSpPr>
          <p:cNvPr id="3" name="Content Placeholder 2">
            <a:extLst>
              <a:ext uri="{FF2B5EF4-FFF2-40B4-BE49-F238E27FC236}">
                <a16:creationId xmlns:a16="http://schemas.microsoft.com/office/drawing/2014/main" id="{339348C8-DB2D-6895-4E1C-75F705653AD6}"/>
              </a:ext>
            </a:extLst>
          </p:cNvPr>
          <p:cNvSpPr>
            <a:spLocks noGrp="1"/>
          </p:cNvSpPr>
          <p:nvPr>
            <p:ph sz="quarter" idx="10"/>
          </p:nvPr>
        </p:nvSpPr>
        <p:spPr>
          <a:xfrm>
            <a:off x="828675" y="3525595"/>
            <a:ext cx="3616003" cy="2624339"/>
          </a:xfrm>
        </p:spPr>
        <p:txBody>
          <a:bodyPr/>
          <a:lstStyle/>
          <a:p>
            <a:pPr marL="0" indent="0">
              <a:buNone/>
            </a:pPr>
            <a:r>
              <a:rPr lang="en-US" dirty="0"/>
              <a:t>Foundational Models have built-in guardrails related to ‘catastrophic risks’, e.g.:</a:t>
            </a:r>
          </a:p>
          <a:p>
            <a:pPr>
              <a:buFontTx/>
              <a:buChar char="-"/>
            </a:pPr>
            <a:r>
              <a:rPr lang="en-US" dirty="0"/>
              <a:t>Cybersecurity</a:t>
            </a:r>
          </a:p>
          <a:p>
            <a:pPr>
              <a:buFontTx/>
              <a:buChar char="-"/>
            </a:pPr>
            <a:r>
              <a:rPr lang="en-US" dirty="0"/>
              <a:t>Chemical, Biological, Radiological and Nuclear (CBRN) threats </a:t>
            </a:r>
          </a:p>
          <a:p>
            <a:pPr>
              <a:buFontTx/>
              <a:buChar char="-"/>
            </a:pPr>
            <a:r>
              <a:rPr lang="en-US" dirty="0"/>
              <a:t>Persuasion</a:t>
            </a:r>
          </a:p>
          <a:p>
            <a:pPr marL="0" indent="0">
              <a:buNone/>
            </a:pPr>
            <a:endParaRPr lang="en-US" dirty="0"/>
          </a:p>
          <a:p>
            <a:pPr marL="0" indent="0">
              <a:buNone/>
            </a:pPr>
            <a:endParaRPr lang="en-US" dirty="0"/>
          </a:p>
          <a:p>
            <a:pPr marL="0" indent="0">
              <a:buNone/>
            </a:pPr>
            <a:endParaRPr lang="en-US" sz="1000" dirty="0"/>
          </a:p>
          <a:p>
            <a:pPr>
              <a:buFontTx/>
              <a:buChar char="-"/>
            </a:pPr>
            <a:endParaRPr lang="en-US" dirty="0"/>
          </a:p>
          <a:p>
            <a:pPr marL="0" indent="0">
              <a:buNone/>
            </a:pPr>
            <a:endParaRPr lang="en-US" dirty="0"/>
          </a:p>
          <a:p>
            <a:pPr marL="0" indent="0">
              <a:buNone/>
            </a:pPr>
            <a:endParaRPr lang="en-US" dirty="0"/>
          </a:p>
          <a:p>
            <a:pPr marL="457200" indent="-457200">
              <a:buFont typeface="+mj-lt"/>
              <a:buAutoNum type="arabicPeriod"/>
            </a:pPr>
            <a:endParaRPr lang="en-US" sz="1000" dirty="0"/>
          </a:p>
          <a:p>
            <a:endParaRPr lang="en-US" dirty="0"/>
          </a:p>
        </p:txBody>
      </p:sp>
      <p:pic>
        <p:nvPicPr>
          <p:cNvPr id="5" name="Picture 4" descr="ING Stage Vlog - VSAE">
            <a:extLst>
              <a:ext uri="{FF2B5EF4-FFF2-40B4-BE49-F238E27FC236}">
                <a16:creationId xmlns:a16="http://schemas.microsoft.com/office/drawing/2014/main" id="{AE7D772C-FA8B-5A64-8B53-2741E481E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D6CC367-4E92-61CD-07DC-0DA8B07DBEB1}"/>
              </a:ext>
            </a:extLst>
          </p:cNvPr>
          <p:cNvPicPr>
            <a:picLocks noChangeAspect="1"/>
          </p:cNvPicPr>
          <p:nvPr/>
        </p:nvPicPr>
        <p:blipFill>
          <a:blip r:embed="rId4"/>
          <a:stretch>
            <a:fillRect/>
          </a:stretch>
        </p:blipFill>
        <p:spPr>
          <a:xfrm>
            <a:off x="675192" y="1916276"/>
            <a:ext cx="4000500" cy="1282700"/>
          </a:xfrm>
          <a:prstGeom prst="rect">
            <a:avLst/>
          </a:prstGeom>
        </p:spPr>
      </p:pic>
      <p:pic>
        <p:nvPicPr>
          <p:cNvPr id="6" name="Picture 5">
            <a:extLst>
              <a:ext uri="{FF2B5EF4-FFF2-40B4-BE49-F238E27FC236}">
                <a16:creationId xmlns:a16="http://schemas.microsoft.com/office/drawing/2014/main" id="{27F2E943-B5D5-39AF-179E-C068F3CA5B3F}"/>
              </a:ext>
            </a:extLst>
          </p:cNvPr>
          <p:cNvPicPr>
            <a:picLocks noChangeAspect="1"/>
          </p:cNvPicPr>
          <p:nvPr/>
        </p:nvPicPr>
        <p:blipFill>
          <a:blip r:embed="rId5"/>
          <a:stretch>
            <a:fillRect/>
          </a:stretch>
        </p:blipFill>
        <p:spPr>
          <a:xfrm>
            <a:off x="5365268" y="2566745"/>
            <a:ext cx="1993900" cy="1917700"/>
          </a:xfrm>
          <a:prstGeom prst="rect">
            <a:avLst/>
          </a:prstGeom>
        </p:spPr>
      </p:pic>
      <p:sp>
        <p:nvSpPr>
          <p:cNvPr id="8" name="TextBox 7">
            <a:extLst>
              <a:ext uri="{FF2B5EF4-FFF2-40B4-BE49-F238E27FC236}">
                <a16:creationId xmlns:a16="http://schemas.microsoft.com/office/drawing/2014/main" id="{DFA81894-CD10-FC26-108C-9B0DE9B0284A}"/>
              </a:ext>
            </a:extLst>
          </p:cNvPr>
          <p:cNvSpPr txBox="1"/>
          <p:nvPr/>
        </p:nvSpPr>
        <p:spPr>
          <a:xfrm>
            <a:off x="5365592" y="4604184"/>
            <a:ext cx="2138423" cy="338554"/>
          </a:xfrm>
          <a:prstGeom prst="rect">
            <a:avLst/>
          </a:prstGeom>
          <a:noFill/>
        </p:spPr>
        <p:txBody>
          <a:bodyPr wrap="square">
            <a:spAutoFit/>
          </a:bodyPr>
          <a:lstStyle/>
          <a:p>
            <a:r>
              <a:rPr lang="en-US" sz="800" dirty="0"/>
              <a:t>https://</a:t>
            </a:r>
            <a:r>
              <a:rPr lang="en-US" sz="800" dirty="0" err="1"/>
              <a:t>platform.openai.com</a:t>
            </a:r>
            <a:r>
              <a:rPr lang="en-US" sz="800" dirty="0"/>
              <a:t>/docs/</a:t>
            </a:r>
            <a:r>
              <a:rPr lang="en-US" sz="800" dirty="0" err="1"/>
              <a:t>api</a:t>
            </a:r>
            <a:r>
              <a:rPr lang="en-US" sz="800" dirty="0"/>
              <a:t>-reference/moderations/object</a:t>
            </a:r>
          </a:p>
        </p:txBody>
      </p:sp>
      <p:pic>
        <p:nvPicPr>
          <p:cNvPr id="9" name="Picture 8">
            <a:extLst>
              <a:ext uri="{FF2B5EF4-FFF2-40B4-BE49-F238E27FC236}">
                <a16:creationId xmlns:a16="http://schemas.microsoft.com/office/drawing/2014/main" id="{07E1F006-05C5-B18C-AA2E-AE3940318F89}"/>
              </a:ext>
            </a:extLst>
          </p:cNvPr>
          <p:cNvPicPr>
            <a:picLocks noChangeAspect="1"/>
          </p:cNvPicPr>
          <p:nvPr/>
        </p:nvPicPr>
        <p:blipFill>
          <a:blip r:embed="rId6"/>
          <a:stretch>
            <a:fillRect/>
          </a:stretch>
        </p:blipFill>
        <p:spPr>
          <a:xfrm>
            <a:off x="8072697" y="2613533"/>
            <a:ext cx="2946400" cy="1524000"/>
          </a:xfrm>
          <a:prstGeom prst="rect">
            <a:avLst/>
          </a:prstGeom>
        </p:spPr>
      </p:pic>
      <p:sp>
        <p:nvSpPr>
          <p:cNvPr id="10" name="TextBox 9">
            <a:extLst>
              <a:ext uri="{FF2B5EF4-FFF2-40B4-BE49-F238E27FC236}">
                <a16:creationId xmlns:a16="http://schemas.microsoft.com/office/drawing/2014/main" id="{B368BF95-F8D1-956D-9A7F-354088C8E84F}"/>
              </a:ext>
            </a:extLst>
          </p:cNvPr>
          <p:cNvSpPr txBox="1"/>
          <p:nvPr/>
        </p:nvSpPr>
        <p:spPr>
          <a:xfrm>
            <a:off x="8120363" y="4153178"/>
            <a:ext cx="3200255" cy="215444"/>
          </a:xfrm>
          <a:prstGeom prst="rect">
            <a:avLst/>
          </a:prstGeom>
          <a:noFill/>
        </p:spPr>
        <p:txBody>
          <a:bodyPr wrap="square">
            <a:spAutoFit/>
          </a:bodyPr>
          <a:lstStyle/>
          <a:p>
            <a:r>
              <a:rPr lang="en-US" sz="800" dirty="0">
                <a:hlinkClick r:id="rId7"/>
              </a:rPr>
              <a:t>Llama Guard</a:t>
            </a:r>
            <a:endParaRPr lang="en-US" sz="800" dirty="0"/>
          </a:p>
        </p:txBody>
      </p:sp>
      <p:sp>
        <p:nvSpPr>
          <p:cNvPr id="11" name="Content Placeholder 2">
            <a:extLst>
              <a:ext uri="{FF2B5EF4-FFF2-40B4-BE49-F238E27FC236}">
                <a16:creationId xmlns:a16="http://schemas.microsoft.com/office/drawing/2014/main" id="{3E43E24A-28A4-B338-0ECF-901A4751E73E}"/>
              </a:ext>
            </a:extLst>
          </p:cNvPr>
          <p:cNvSpPr txBox="1">
            <a:spLocks/>
          </p:cNvSpPr>
          <p:nvPr/>
        </p:nvSpPr>
        <p:spPr>
          <a:xfrm>
            <a:off x="5365268" y="1993203"/>
            <a:ext cx="4716281" cy="104997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And regarding content moderation:</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sz="1000" dirty="0"/>
          </a:p>
          <a:p>
            <a:pPr>
              <a:buFontTx/>
              <a:buChar char="-"/>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457200" indent="-457200">
              <a:buFont typeface="+mj-lt"/>
              <a:buAutoNum type="arabicPeriod"/>
            </a:pPr>
            <a:endParaRPr lang="en-US" sz="1000" dirty="0"/>
          </a:p>
          <a:p>
            <a:endParaRPr lang="en-US" dirty="0"/>
          </a:p>
        </p:txBody>
      </p:sp>
      <p:sp>
        <p:nvSpPr>
          <p:cNvPr id="7" name="Content Placeholder 2">
            <a:extLst>
              <a:ext uri="{FF2B5EF4-FFF2-40B4-BE49-F238E27FC236}">
                <a16:creationId xmlns:a16="http://schemas.microsoft.com/office/drawing/2014/main" id="{0B27F896-34C2-E8DA-819B-A68033612398}"/>
              </a:ext>
            </a:extLst>
          </p:cNvPr>
          <p:cNvSpPr txBox="1">
            <a:spLocks/>
          </p:cNvSpPr>
          <p:nvPr/>
        </p:nvSpPr>
        <p:spPr>
          <a:xfrm>
            <a:off x="828000" y="1286376"/>
            <a:ext cx="10289943" cy="67710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Built-in guardrails are available in Foundational Models</a:t>
            </a:r>
          </a:p>
        </p:txBody>
      </p:sp>
    </p:spTree>
    <p:extLst>
      <p:ext uri="{BB962C8B-B14F-4D97-AF65-F5344CB8AC3E}">
        <p14:creationId xmlns:p14="http://schemas.microsoft.com/office/powerpoint/2010/main" val="32976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10BCA-13B2-023E-8128-D142428E8CF4}"/>
            </a:ext>
          </a:extLst>
        </p:cNvPr>
        <p:cNvGrpSpPr/>
        <p:nvPr/>
      </p:nvGrpSpPr>
      <p:grpSpPr>
        <a:xfrm>
          <a:off x="0" y="0"/>
          <a:ext cx="0" cy="0"/>
          <a:chOff x="0" y="0"/>
          <a:chExt cx="0" cy="0"/>
        </a:xfrm>
      </p:grpSpPr>
      <p:pic>
        <p:nvPicPr>
          <p:cNvPr id="1026" name="Picture 2" descr="Google Cloud Platform: What is it and how does it work?">
            <a:extLst>
              <a:ext uri="{FF2B5EF4-FFF2-40B4-BE49-F238E27FC236}">
                <a16:creationId xmlns:a16="http://schemas.microsoft.com/office/drawing/2014/main" id="{5D3CFB24-5D63-B005-E382-B26C9F61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401" y="3951069"/>
            <a:ext cx="4575033" cy="25734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A31AFB-246C-B522-1834-79A837DD3CB9}"/>
              </a:ext>
            </a:extLst>
          </p:cNvPr>
          <p:cNvSpPr>
            <a:spLocks noGrp="1"/>
          </p:cNvSpPr>
          <p:nvPr>
            <p:ph type="title"/>
          </p:nvPr>
        </p:nvSpPr>
        <p:spPr/>
        <p:txBody>
          <a:bodyPr/>
          <a:lstStyle/>
          <a:p>
            <a:r>
              <a:rPr lang="en-US" dirty="0"/>
              <a:t>Mitigation strategy 2: guardrails</a:t>
            </a:r>
          </a:p>
        </p:txBody>
      </p:sp>
      <p:sp>
        <p:nvSpPr>
          <p:cNvPr id="3" name="Content Placeholder 2">
            <a:extLst>
              <a:ext uri="{FF2B5EF4-FFF2-40B4-BE49-F238E27FC236}">
                <a16:creationId xmlns:a16="http://schemas.microsoft.com/office/drawing/2014/main" id="{58116CDB-6D21-1360-D017-C7A5397F28F0}"/>
              </a:ext>
            </a:extLst>
          </p:cNvPr>
          <p:cNvSpPr>
            <a:spLocks noGrp="1"/>
          </p:cNvSpPr>
          <p:nvPr>
            <p:ph sz="quarter" idx="10"/>
          </p:nvPr>
        </p:nvSpPr>
        <p:spPr>
          <a:xfrm>
            <a:off x="827087" y="2408464"/>
            <a:ext cx="10537826" cy="2221593"/>
          </a:xfrm>
        </p:spPr>
        <p:txBody>
          <a:bodyPr/>
          <a:lstStyle/>
          <a:p>
            <a:pPr marL="0" indent="0">
              <a:buNone/>
            </a:pPr>
            <a:r>
              <a:rPr lang="en-US" dirty="0">
                <a:solidFill>
                  <a:srgbClr val="242424"/>
                </a:solidFill>
              </a:rPr>
              <a:t>Assess presence of:</a:t>
            </a:r>
          </a:p>
          <a:p>
            <a:r>
              <a:rPr lang="en-US" dirty="0">
                <a:solidFill>
                  <a:srgbClr val="242424"/>
                </a:solidFill>
              </a:rPr>
              <a:t>Stereotypical / biased language in the prompt</a:t>
            </a:r>
          </a:p>
          <a:p>
            <a:r>
              <a:rPr lang="en-US" dirty="0">
                <a:solidFill>
                  <a:srgbClr val="242424"/>
                </a:solidFill>
              </a:rPr>
              <a:t>PII data in the prompt</a:t>
            </a:r>
          </a:p>
          <a:p>
            <a:r>
              <a:rPr lang="en-US" dirty="0">
                <a:solidFill>
                  <a:srgbClr val="242424"/>
                </a:solidFill>
              </a:rPr>
              <a:t>Profanity in the prompt</a:t>
            </a:r>
          </a:p>
          <a:p>
            <a:r>
              <a:rPr lang="en-US" dirty="0">
                <a:solidFill>
                  <a:srgbClr val="242424"/>
                </a:solidFill>
              </a:rPr>
              <a:t>Off-topic-ness / sensitive topics / unusual prompts</a:t>
            </a:r>
          </a:p>
          <a:p>
            <a:pPr marL="0" indent="0">
              <a:buNone/>
            </a:pPr>
            <a:endParaRPr lang="en-US" dirty="0">
              <a:solidFill>
                <a:srgbClr val="242424"/>
              </a:solidFill>
            </a:endParaRPr>
          </a:p>
          <a:p>
            <a:pPr marL="0" indent="0">
              <a:buNone/>
            </a:pPr>
            <a:endParaRPr lang="en-US" dirty="0">
              <a:solidFill>
                <a:srgbClr val="242424"/>
              </a:solidFill>
            </a:endParaRPr>
          </a:p>
        </p:txBody>
      </p:sp>
      <p:pic>
        <p:nvPicPr>
          <p:cNvPr id="4" name="Picture 3">
            <a:extLst>
              <a:ext uri="{FF2B5EF4-FFF2-40B4-BE49-F238E27FC236}">
                <a16:creationId xmlns:a16="http://schemas.microsoft.com/office/drawing/2014/main" id="{966FFB3D-B69A-C3B8-4DCB-F2361B1B123D}"/>
              </a:ext>
            </a:extLst>
          </p:cNvPr>
          <p:cNvPicPr>
            <a:picLocks noChangeAspect="1"/>
          </p:cNvPicPr>
          <p:nvPr/>
        </p:nvPicPr>
        <p:blipFill>
          <a:blip r:embed="rId4"/>
          <a:stretch>
            <a:fillRect/>
          </a:stretch>
        </p:blipFill>
        <p:spPr>
          <a:xfrm>
            <a:off x="668338" y="4774167"/>
            <a:ext cx="2540000" cy="736600"/>
          </a:xfrm>
          <a:prstGeom prst="rect">
            <a:avLst/>
          </a:prstGeom>
        </p:spPr>
      </p:pic>
      <p:sp>
        <p:nvSpPr>
          <p:cNvPr id="6" name="TextBox 5">
            <a:extLst>
              <a:ext uri="{FF2B5EF4-FFF2-40B4-BE49-F238E27FC236}">
                <a16:creationId xmlns:a16="http://schemas.microsoft.com/office/drawing/2014/main" id="{D29F466E-74A7-B026-0460-FD24E70BC09C}"/>
              </a:ext>
            </a:extLst>
          </p:cNvPr>
          <p:cNvSpPr txBox="1"/>
          <p:nvPr/>
        </p:nvSpPr>
        <p:spPr>
          <a:xfrm>
            <a:off x="827087" y="5544899"/>
            <a:ext cx="6093618" cy="369332"/>
          </a:xfrm>
          <a:prstGeom prst="rect">
            <a:avLst/>
          </a:prstGeom>
          <a:noFill/>
        </p:spPr>
        <p:txBody>
          <a:bodyPr wrap="square">
            <a:spAutoFit/>
          </a:bodyPr>
          <a:lstStyle/>
          <a:p>
            <a:r>
              <a:rPr lang="en-US" dirty="0"/>
              <a:t>https://</a:t>
            </a:r>
            <a:r>
              <a:rPr lang="en-US" dirty="0" err="1"/>
              <a:t>hub.guardrailsai.com</a:t>
            </a:r>
            <a:endParaRPr lang="en-US" dirty="0"/>
          </a:p>
        </p:txBody>
      </p:sp>
      <p:sp>
        <p:nvSpPr>
          <p:cNvPr id="5" name="Content Placeholder 2">
            <a:extLst>
              <a:ext uri="{FF2B5EF4-FFF2-40B4-BE49-F238E27FC236}">
                <a16:creationId xmlns:a16="http://schemas.microsoft.com/office/drawing/2014/main" id="{BD541557-A227-94AB-05A3-277E30868362}"/>
              </a:ext>
            </a:extLst>
          </p:cNvPr>
          <p:cNvSpPr txBox="1">
            <a:spLocks/>
          </p:cNvSpPr>
          <p:nvPr/>
        </p:nvSpPr>
        <p:spPr>
          <a:xfrm>
            <a:off x="828000" y="1620203"/>
            <a:ext cx="10289943" cy="67710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Many guardrails available to manage input/prompt data</a:t>
            </a:r>
          </a:p>
        </p:txBody>
      </p:sp>
      <p:pic>
        <p:nvPicPr>
          <p:cNvPr id="7" name="Picture 6" descr="ING Stage Vlog - VSAE">
            <a:extLst>
              <a:ext uri="{FF2B5EF4-FFF2-40B4-BE49-F238E27FC236}">
                <a16:creationId xmlns:a16="http://schemas.microsoft.com/office/drawing/2014/main" id="{62C744CE-995A-8538-997B-53827A007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CD5C-1FF9-85E9-FB42-EE462ADE0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F70F7-2064-6ED6-1E19-F680023D5772}"/>
              </a:ext>
            </a:extLst>
          </p:cNvPr>
          <p:cNvSpPr>
            <a:spLocks noGrp="1"/>
          </p:cNvSpPr>
          <p:nvPr>
            <p:ph type="title"/>
          </p:nvPr>
        </p:nvSpPr>
        <p:spPr>
          <a:xfrm>
            <a:off x="828000" y="302950"/>
            <a:ext cx="11013480" cy="677108"/>
          </a:xfrm>
        </p:spPr>
        <p:txBody>
          <a:bodyPr/>
          <a:lstStyle/>
          <a:p>
            <a:r>
              <a:rPr lang="en-US" dirty="0"/>
              <a:t>Mitigation strategy 2: guardrails</a:t>
            </a:r>
          </a:p>
        </p:txBody>
      </p:sp>
      <p:sp>
        <p:nvSpPr>
          <p:cNvPr id="3" name="Content Placeholder 2">
            <a:extLst>
              <a:ext uri="{FF2B5EF4-FFF2-40B4-BE49-F238E27FC236}">
                <a16:creationId xmlns:a16="http://schemas.microsoft.com/office/drawing/2014/main" id="{950A97EF-AD0F-F540-DABD-04422C45DCC9}"/>
              </a:ext>
            </a:extLst>
          </p:cNvPr>
          <p:cNvSpPr>
            <a:spLocks noGrp="1"/>
          </p:cNvSpPr>
          <p:nvPr>
            <p:ph sz="quarter" idx="10"/>
          </p:nvPr>
        </p:nvSpPr>
        <p:spPr>
          <a:xfrm>
            <a:off x="7962622" y="2522178"/>
            <a:ext cx="3592855" cy="3562709"/>
          </a:xfrm>
        </p:spPr>
        <p:txBody>
          <a:bodyPr/>
          <a:lstStyle/>
          <a:p>
            <a:pPr marL="0" indent="0">
              <a:buNone/>
            </a:pPr>
            <a:r>
              <a:rPr lang="en-US" dirty="0"/>
              <a:t>67 validators (Jan 14, 2026), assessing prompts and/or responses for:</a:t>
            </a:r>
          </a:p>
          <a:p>
            <a:pPr>
              <a:buFontTx/>
              <a:buChar char="-"/>
            </a:pPr>
            <a:r>
              <a:rPr lang="en-US" dirty="0"/>
              <a:t>Etiquette</a:t>
            </a:r>
          </a:p>
          <a:p>
            <a:pPr>
              <a:buFontTx/>
              <a:buChar char="-"/>
            </a:pPr>
            <a:r>
              <a:rPr lang="en-US" dirty="0"/>
              <a:t>Brand risk</a:t>
            </a:r>
          </a:p>
          <a:p>
            <a:pPr>
              <a:buFontTx/>
              <a:buChar char="-"/>
            </a:pPr>
            <a:r>
              <a:rPr lang="en-US" dirty="0"/>
              <a:t>Factuality</a:t>
            </a:r>
          </a:p>
          <a:p>
            <a:pPr>
              <a:buFontTx/>
              <a:buChar char="-"/>
            </a:pPr>
            <a:r>
              <a:rPr lang="en-US" dirty="0"/>
              <a:t>Formatting</a:t>
            </a:r>
          </a:p>
          <a:p>
            <a:pPr>
              <a:buFontTx/>
              <a:buChar char="-"/>
            </a:pPr>
            <a:r>
              <a:rPr lang="en-US" dirty="0"/>
              <a:t>Jailbreaking</a:t>
            </a:r>
          </a:p>
          <a:p>
            <a:pPr>
              <a:buFontTx/>
              <a:buChar char="-"/>
            </a:pPr>
            <a:r>
              <a:rPr lang="en-US" dirty="0"/>
              <a:t>Code exploits</a:t>
            </a:r>
          </a:p>
          <a:p>
            <a:pPr>
              <a:buFontTx/>
              <a:buChar char="-"/>
            </a:pPr>
            <a:r>
              <a:rPr lang="en-US" dirty="0"/>
              <a:t>Data leakage</a:t>
            </a:r>
          </a:p>
          <a:p>
            <a:endParaRPr lang="en-US" dirty="0"/>
          </a:p>
        </p:txBody>
      </p:sp>
      <p:pic>
        <p:nvPicPr>
          <p:cNvPr id="5" name="Picture 4" descr="ING Stage Vlog - VSAE">
            <a:extLst>
              <a:ext uri="{FF2B5EF4-FFF2-40B4-BE49-F238E27FC236}">
                <a16:creationId xmlns:a16="http://schemas.microsoft.com/office/drawing/2014/main" id="{5604692B-BE3D-9F66-9671-6F363BE5D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E581D04-0026-A99E-AAF3-9BD630E1E61B}"/>
              </a:ext>
            </a:extLst>
          </p:cNvPr>
          <p:cNvPicPr>
            <a:picLocks noChangeAspect="1"/>
          </p:cNvPicPr>
          <p:nvPr/>
        </p:nvPicPr>
        <p:blipFill>
          <a:blip r:embed="rId4"/>
          <a:stretch>
            <a:fillRect/>
          </a:stretch>
        </p:blipFill>
        <p:spPr>
          <a:xfrm>
            <a:off x="828000" y="2883213"/>
            <a:ext cx="6360582" cy="3055717"/>
          </a:xfrm>
          <a:prstGeom prst="rect">
            <a:avLst/>
          </a:prstGeom>
        </p:spPr>
      </p:pic>
      <p:sp>
        <p:nvSpPr>
          <p:cNvPr id="10" name="TextBox 9">
            <a:extLst>
              <a:ext uri="{FF2B5EF4-FFF2-40B4-BE49-F238E27FC236}">
                <a16:creationId xmlns:a16="http://schemas.microsoft.com/office/drawing/2014/main" id="{3081A583-B753-D7A9-5C5B-CCDB39D8F5BB}"/>
              </a:ext>
            </a:extLst>
          </p:cNvPr>
          <p:cNvSpPr txBox="1"/>
          <p:nvPr/>
        </p:nvSpPr>
        <p:spPr>
          <a:xfrm>
            <a:off x="4363691" y="6070893"/>
            <a:ext cx="2591604" cy="246221"/>
          </a:xfrm>
          <a:prstGeom prst="rect">
            <a:avLst/>
          </a:prstGeom>
          <a:noFill/>
        </p:spPr>
        <p:txBody>
          <a:bodyPr wrap="square">
            <a:spAutoFit/>
          </a:bodyPr>
          <a:lstStyle/>
          <a:p>
            <a:r>
              <a:rPr lang="en-US" sz="1000" dirty="0"/>
              <a:t>ref: </a:t>
            </a:r>
            <a:r>
              <a:rPr lang="en-US" sz="1000" dirty="0">
                <a:effectLst/>
              </a:rPr>
              <a:t>https://</a:t>
            </a:r>
            <a:r>
              <a:rPr lang="en-US" sz="1000" dirty="0" err="1">
                <a:effectLst/>
              </a:rPr>
              <a:t>www.guardrailsai.com</a:t>
            </a:r>
            <a:r>
              <a:rPr lang="en-US" sz="1000" dirty="0">
                <a:effectLst/>
              </a:rPr>
              <a:t>/docs</a:t>
            </a:r>
          </a:p>
        </p:txBody>
      </p:sp>
      <p:pic>
        <p:nvPicPr>
          <p:cNvPr id="4" name="Picture 3">
            <a:extLst>
              <a:ext uri="{FF2B5EF4-FFF2-40B4-BE49-F238E27FC236}">
                <a16:creationId xmlns:a16="http://schemas.microsoft.com/office/drawing/2014/main" id="{1A0AC96A-DF77-7FD2-628B-1A8B4D765CA5}"/>
              </a:ext>
            </a:extLst>
          </p:cNvPr>
          <p:cNvPicPr>
            <a:picLocks noChangeAspect="1"/>
          </p:cNvPicPr>
          <p:nvPr/>
        </p:nvPicPr>
        <p:blipFill>
          <a:blip r:embed="rId5"/>
          <a:stretch>
            <a:fillRect/>
          </a:stretch>
        </p:blipFill>
        <p:spPr>
          <a:xfrm>
            <a:off x="828000" y="2277833"/>
            <a:ext cx="1371600" cy="368300"/>
          </a:xfrm>
          <a:prstGeom prst="rect">
            <a:avLst/>
          </a:prstGeom>
        </p:spPr>
      </p:pic>
      <p:sp>
        <p:nvSpPr>
          <p:cNvPr id="6" name="Content Placeholder 2">
            <a:extLst>
              <a:ext uri="{FF2B5EF4-FFF2-40B4-BE49-F238E27FC236}">
                <a16:creationId xmlns:a16="http://schemas.microsoft.com/office/drawing/2014/main" id="{99CF720C-902C-0FA4-3A4C-CA9882282B8B}"/>
              </a:ext>
            </a:extLst>
          </p:cNvPr>
          <p:cNvSpPr txBox="1">
            <a:spLocks/>
          </p:cNvSpPr>
          <p:nvPr/>
        </p:nvSpPr>
        <p:spPr>
          <a:xfrm>
            <a:off x="828000" y="1620203"/>
            <a:ext cx="10289943" cy="67710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Guardrails Hub contains a collection of pre-built measures of specific types of risks</a:t>
            </a:r>
          </a:p>
        </p:txBody>
      </p:sp>
    </p:spTree>
    <p:extLst>
      <p:ext uri="{BB962C8B-B14F-4D97-AF65-F5344CB8AC3E}">
        <p14:creationId xmlns:p14="http://schemas.microsoft.com/office/powerpoint/2010/main" val="276292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78BB2-A791-F95F-2930-C49A17D90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A1D03-3455-A560-4A44-B3B6E4074D61}"/>
              </a:ext>
            </a:extLst>
          </p:cNvPr>
          <p:cNvSpPr>
            <a:spLocks noGrp="1"/>
          </p:cNvSpPr>
          <p:nvPr>
            <p:ph type="title"/>
          </p:nvPr>
        </p:nvSpPr>
        <p:spPr>
          <a:xfrm>
            <a:off x="828000" y="302950"/>
            <a:ext cx="11013480" cy="677108"/>
          </a:xfrm>
        </p:spPr>
        <p:txBody>
          <a:bodyPr/>
          <a:lstStyle/>
          <a:p>
            <a:r>
              <a:rPr lang="en-US" dirty="0"/>
              <a:t>Guardrails should be both general and use case specific</a:t>
            </a:r>
          </a:p>
        </p:txBody>
      </p:sp>
      <p:pic>
        <p:nvPicPr>
          <p:cNvPr id="5" name="Picture 4" descr="ING Stage Vlog - VSAE">
            <a:extLst>
              <a:ext uri="{FF2B5EF4-FFF2-40B4-BE49-F238E27FC236}">
                <a16:creationId xmlns:a16="http://schemas.microsoft.com/office/drawing/2014/main" id="{003914BF-6F3D-E8AD-6792-63F14A7D7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67DB1E-6561-20CB-A056-4E00DD914F0D}"/>
              </a:ext>
            </a:extLst>
          </p:cNvPr>
          <p:cNvPicPr>
            <a:picLocks noChangeAspect="1"/>
          </p:cNvPicPr>
          <p:nvPr/>
        </p:nvPicPr>
        <p:blipFill>
          <a:blip r:embed="rId4"/>
          <a:stretch>
            <a:fillRect/>
          </a:stretch>
        </p:blipFill>
        <p:spPr>
          <a:xfrm>
            <a:off x="828000" y="1339169"/>
            <a:ext cx="3835400" cy="4648200"/>
          </a:xfrm>
          <a:prstGeom prst="rect">
            <a:avLst/>
          </a:prstGeom>
        </p:spPr>
      </p:pic>
      <p:sp>
        <p:nvSpPr>
          <p:cNvPr id="11" name="Content Placeholder 2">
            <a:extLst>
              <a:ext uri="{FF2B5EF4-FFF2-40B4-BE49-F238E27FC236}">
                <a16:creationId xmlns:a16="http://schemas.microsoft.com/office/drawing/2014/main" id="{885BBBF4-2503-5CC2-A54C-8B74ADAB0F34}"/>
              </a:ext>
            </a:extLst>
          </p:cNvPr>
          <p:cNvSpPr txBox="1">
            <a:spLocks/>
          </p:cNvSpPr>
          <p:nvPr/>
        </p:nvSpPr>
        <p:spPr>
          <a:xfrm>
            <a:off x="6096000" y="1562582"/>
            <a:ext cx="4788355" cy="483711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dirty="0"/>
              <a:t>For example:</a:t>
            </a:r>
          </a:p>
          <a:p>
            <a:pPr marL="0" indent="0">
              <a:buNone/>
            </a:pPr>
            <a:r>
              <a:rPr lang="en-US" dirty="0"/>
              <a:t>- Assess prompts</a:t>
            </a:r>
          </a:p>
          <a:p>
            <a:pPr lvl="1">
              <a:buFontTx/>
              <a:buChar char="-"/>
            </a:pPr>
            <a:r>
              <a:rPr lang="en-US" dirty="0"/>
              <a:t>Similarity to blacklisted prompts</a:t>
            </a:r>
          </a:p>
          <a:p>
            <a:pPr lvl="1">
              <a:buFontTx/>
              <a:buChar char="-"/>
            </a:pPr>
            <a:r>
              <a:rPr lang="en-US" dirty="0"/>
              <a:t>Detect code injection</a:t>
            </a:r>
          </a:p>
          <a:p>
            <a:pPr marL="0" indent="0">
              <a:buFont typeface="Wingdings" panose="05000000000000000000" pitchFamily="2" charset="2"/>
              <a:buNone/>
            </a:pPr>
            <a:endParaRPr lang="en-US" dirty="0"/>
          </a:p>
          <a:p>
            <a:pPr marL="0" indent="0">
              <a:buNone/>
            </a:pPr>
            <a:r>
              <a:rPr lang="en-US" dirty="0"/>
              <a:t>- Assess responses</a:t>
            </a:r>
          </a:p>
          <a:p>
            <a:pPr lvl="1">
              <a:buFontTx/>
              <a:buChar char="-"/>
            </a:pPr>
            <a:r>
              <a:rPr lang="en-US" dirty="0"/>
              <a:t>Detect banned words</a:t>
            </a:r>
          </a:p>
          <a:p>
            <a:pPr lvl="1">
              <a:buFontTx/>
              <a:buChar char="-"/>
            </a:pPr>
            <a:r>
              <a:rPr lang="en-US" dirty="0"/>
              <a:t>Detect PII</a:t>
            </a:r>
          </a:p>
          <a:p>
            <a:pPr lvl="1">
              <a:buFontTx/>
              <a:buChar char="-"/>
            </a:pPr>
            <a:r>
              <a:rPr lang="en-US" dirty="0"/>
              <a:t>Detect competitor names</a:t>
            </a:r>
          </a:p>
          <a:p>
            <a:pPr lvl="1">
              <a:buFontTx/>
              <a:buChar char="-"/>
            </a:pPr>
            <a:r>
              <a:rPr lang="en-US" dirty="0"/>
              <a:t>Detect toxic language</a:t>
            </a:r>
          </a:p>
          <a:p>
            <a:pPr lvl="1">
              <a:buFontTx/>
              <a:buChar char="-"/>
            </a:pPr>
            <a:r>
              <a:rPr lang="en-US" dirty="0"/>
              <a:t>Detect sensitive topics</a:t>
            </a:r>
          </a:p>
          <a:p>
            <a:pPr lvl="1">
              <a:buFontTx/>
              <a:buChar char="-"/>
            </a:pPr>
            <a:r>
              <a:rPr lang="en-US" dirty="0"/>
              <a:t>Check similarity to knowledge base</a:t>
            </a:r>
          </a:p>
          <a:p>
            <a:pPr lvl="1">
              <a:buFontTx/>
              <a:buChar char="-"/>
            </a:pPr>
            <a:r>
              <a:rPr lang="en-US" dirty="0"/>
              <a:t>Check similarity to Wikipedia</a:t>
            </a:r>
          </a:p>
          <a:p>
            <a:pPr lvl="1">
              <a:buFontTx/>
              <a:buChar char="-"/>
            </a:pPr>
            <a:r>
              <a:rPr lang="en-US" dirty="0"/>
              <a:t>Check politeness</a:t>
            </a:r>
          </a:p>
          <a:p>
            <a:pPr lvl="1">
              <a:buFontTx/>
              <a:buChar char="-"/>
            </a:pPr>
            <a:r>
              <a:rPr lang="en-US" dirty="0"/>
              <a:t>Assess ‘financial tone’</a:t>
            </a:r>
          </a:p>
          <a:p>
            <a:pPr marL="0" indent="0">
              <a:buFont typeface="Wingdings" panose="05000000000000000000" pitchFamily="2" charset="2"/>
              <a:buNone/>
            </a:pPr>
            <a:endParaRPr lang="en-US" sz="1000" dirty="0"/>
          </a:p>
          <a:p>
            <a:pPr marL="0" indent="0">
              <a:buFont typeface="Wingdings" panose="05000000000000000000" pitchFamily="2" charset="2"/>
              <a:buNone/>
            </a:pPr>
            <a:r>
              <a:rPr lang="en-US" sz="1000" dirty="0"/>
              <a:t>-</a:t>
            </a:r>
          </a:p>
          <a:p>
            <a:pPr>
              <a:buFontTx/>
              <a:buChar char="-"/>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457200" indent="-457200">
              <a:buFont typeface="+mj-lt"/>
              <a:buAutoNum type="arabicPeriod"/>
            </a:pPr>
            <a:endParaRPr lang="en-US" sz="1000" dirty="0"/>
          </a:p>
          <a:p>
            <a:endParaRPr lang="en-US" dirty="0"/>
          </a:p>
        </p:txBody>
      </p:sp>
    </p:spTree>
    <p:extLst>
      <p:ext uri="{BB962C8B-B14F-4D97-AF65-F5344CB8AC3E}">
        <p14:creationId xmlns:p14="http://schemas.microsoft.com/office/powerpoint/2010/main" val="22868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B155-2BB2-B4F9-6CBE-C43F09EBE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CFFF5-CF4E-EC82-FC04-326397C8A0B8}"/>
              </a:ext>
            </a:extLst>
          </p:cNvPr>
          <p:cNvSpPr>
            <a:spLocks noGrp="1"/>
          </p:cNvSpPr>
          <p:nvPr>
            <p:ph type="title"/>
          </p:nvPr>
        </p:nvSpPr>
        <p:spPr/>
        <p:txBody>
          <a:bodyPr/>
          <a:lstStyle/>
          <a:p>
            <a:r>
              <a:rPr lang="en-US" dirty="0"/>
              <a:t>Guardrails provide a head start in controlling </a:t>
            </a:r>
            <a:r>
              <a:rPr lang="en-US" dirty="0" err="1"/>
              <a:t>GenAI</a:t>
            </a:r>
            <a:r>
              <a:rPr lang="en-US" dirty="0"/>
              <a:t> risks</a:t>
            </a:r>
          </a:p>
        </p:txBody>
      </p:sp>
      <p:pic>
        <p:nvPicPr>
          <p:cNvPr id="5" name="Picture 4" descr="ING Stage Vlog - VSAE">
            <a:extLst>
              <a:ext uri="{FF2B5EF4-FFF2-40B4-BE49-F238E27FC236}">
                <a16:creationId xmlns:a16="http://schemas.microsoft.com/office/drawing/2014/main" id="{F9B5D7A8-401F-8DA7-D2B1-5D2C57BE2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AEE762-8053-D840-D275-CC8244F990A2}"/>
              </a:ext>
            </a:extLst>
          </p:cNvPr>
          <p:cNvSpPr txBox="1"/>
          <p:nvPr/>
        </p:nvSpPr>
        <p:spPr>
          <a:xfrm>
            <a:off x="6581104" y="1648671"/>
            <a:ext cx="643945"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6" name="TextBox 5">
            <a:extLst>
              <a:ext uri="{FF2B5EF4-FFF2-40B4-BE49-F238E27FC236}">
                <a16:creationId xmlns:a16="http://schemas.microsoft.com/office/drawing/2014/main" id="{DF01E149-3F11-65FB-0439-FF2CF39DF329}"/>
              </a:ext>
            </a:extLst>
          </p:cNvPr>
          <p:cNvSpPr txBox="1"/>
          <p:nvPr/>
        </p:nvSpPr>
        <p:spPr>
          <a:xfrm>
            <a:off x="5155976"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7" name="TextBox 6">
            <a:extLst>
              <a:ext uri="{FF2B5EF4-FFF2-40B4-BE49-F238E27FC236}">
                <a16:creationId xmlns:a16="http://schemas.microsoft.com/office/drawing/2014/main" id="{CAFCCF07-E9ED-0D6E-6261-B86935464BCE}"/>
              </a:ext>
            </a:extLst>
          </p:cNvPr>
          <p:cNvSpPr txBox="1"/>
          <p:nvPr/>
        </p:nvSpPr>
        <p:spPr>
          <a:xfrm>
            <a:off x="7667357"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8" name="Rectangle 7">
            <a:extLst>
              <a:ext uri="{FF2B5EF4-FFF2-40B4-BE49-F238E27FC236}">
                <a16:creationId xmlns:a16="http://schemas.microsoft.com/office/drawing/2014/main" id="{15887B2D-088B-5B1F-78EF-B0E843C2639F}"/>
              </a:ext>
            </a:extLst>
          </p:cNvPr>
          <p:cNvSpPr/>
          <p:nvPr/>
        </p:nvSpPr>
        <p:spPr>
          <a:xfrm>
            <a:off x="4829576" y="1506591"/>
            <a:ext cx="4159877"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BC13484-6005-3D4C-8163-78B76CAB6345}"/>
              </a:ext>
            </a:extLst>
          </p:cNvPr>
          <p:cNvCxnSpPr>
            <a:stCxn id="6" idx="3"/>
            <a:endCxn id="4" idx="1"/>
          </p:cNvCxnSpPr>
          <p:nvPr/>
        </p:nvCxnSpPr>
        <p:spPr>
          <a:xfrm>
            <a:off x="6156103" y="1833337"/>
            <a:ext cx="425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BA274C3-03F7-EF84-1229-05FD6FDCE5D2}"/>
              </a:ext>
            </a:extLst>
          </p:cNvPr>
          <p:cNvCxnSpPr>
            <a:cxnSpLocks/>
            <a:stCxn id="4" idx="3"/>
            <a:endCxn id="7" idx="1"/>
          </p:cNvCxnSpPr>
          <p:nvPr/>
        </p:nvCxnSpPr>
        <p:spPr>
          <a:xfrm>
            <a:off x="7225049" y="1833337"/>
            <a:ext cx="442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F70698BB-F67A-313D-BA3E-00B7E6E92C9E}"/>
              </a:ext>
            </a:extLst>
          </p:cNvPr>
          <p:cNvSpPr>
            <a:spLocks noGrp="1"/>
          </p:cNvSpPr>
          <p:nvPr>
            <p:ph sz="quarter" idx="10"/>
          </p:nvPr>
        </p:nvSpPr>
        <p:spPr>
          <a:xfrm>
            <a:off x="430849" y="1618205"/>
            <a:ext cx="1541713" cy="538453"/>
          </a:xfrm>
        </p:spPr>
        <p:txBody>
          <a:bodyPr/>
          <a:lstStyle/>
          <a:p>
            <a:pPr marL="0" marR="0" indent="0">
              <a:buNone/>
            </a:pPr>
            <a:r>
              <a:rPr lang="en-US" dirty="0">
                <a:effectLst/>
              </a:rPr>
              <a:t>Reference:</a:t>
            </a:r>
            <a:endParaRPr lang="en-US" dirty="0"/>
          </a:p>
          <a:p>
            <a:pPr marL="0" marR="0"/>
            <a:endParaRPr lang="en-US" dirty="0">
              <a:effectLst/>
            </a:endParaRPr>
          </a:p>
          <a:p>
            <a:pPr marL="0" marR="0"/>
            <a:endParaRPr lang="en-US" dirty="0"/>
          </a:p>
          <a:p>
            <a:pPr marL="0" marR="0" indent="0">
              <a:buNone/>
            </a:pPr>
            <a:endParaRPr lang="en-US" dirty="0">
              <a:effectLst/>
            </a:endParaRPr>
          </a:p>
        </p:txBody>
      </p:sp>
      <p:sp>
        <p:nvSpPr>
          <p:cNvPr id="20" name="TextBox 19">
            <a:extLst>
              <a:ext uri="{FF2B5EF4-FFF2-40B4-BE49-F238E27FC236}">
                <a16:creationId xmlns:a16="http://schemas.microsoft.com/office/drawing/2014/main" id="{AC54375B-E667-C9CD-18F5-064BDBD4F376}"/>
              </a:ext>
            </a:extLst>
          </p:cNvPr>
          <p:cNvSpPr txBox="1"/>
          <p:nvPr/>
        </p:nvSpPr>
        <p:spPr>
          <a:xfrm>
            <a:off x="6955940" y="2949437"/>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21" name="TextBox 20">
            <a:extLst>
              <a:ext uri="{FF2B5EF4-FFF2-40B4-BE49-F238E27FC236}">
                <a16:creationId xmlns:a16="http://schemas.microsoft.com/office/drawing/2014/main" id="{A1E045AE-8B2A-553C-E30B-2AC5763E5F5A}"/>
              </a:ext>
            </a:extLst>
          </p:cNvPr>
          <p:cNvSpPr txBox="1"/>
          <p:nvPr/>
        </p:nvSpPr>
        <p:spPr>
          <a:xfrm>
            <a:off x="2367498"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22" name="TextBox 21">
            <a:extLst>
              <a:ext uri="{FF2B5EF4-FFF2-40B4-BE49-F238E27FC236}">
                <a16:creationId xmlns:a16="http://schemas.microsoft.com/office/drawing/2014/main" id="{4AA06818-665B-2BB0-4B22-C5595B1ECFD1}"/>
              </a:ext>
            </a:extLst>
          </p:cNvPr>
          <p:cNvSpPr txBox="1"/>
          <p:nvPr/>
        </p:nvSpPr>
        <p:spPr>
          <a:xfrm>
            <a:off x="10995696"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23" name="Rectangle 22">
            <a:extLst>
              <a:ext uri="{FF2B5EF4-FFF2-40B4-BE49-F238E27FC236}">
                <a16:creationId xmlns:a16="http://schemas.microsoft.com/office/drawing/2014/main" id="{949D75B1-11F7-4C11-E9F8-43054ED79849}"/>
              </a:ext>
            </a:extLst>
          </p:cNvPr>
          <p:cNvSpPr/>
          <p:nvPr/>
        </p:nvSpPr>
        <p:spPr>
          <a:xfrm>
            <a:off x="2203419" y="2807357"/>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BFD2B8D-9A9D-45E1-EA0E-9800A40EFA02}"/>
              </a:ext>
            </a:extLst>
          </p:cNvPr>
          <p:cNvCxnSpPr>
            <a:cxnSpLocks/>
            <a:stCxn id="21" idx="3"/>
            <a:endCxn id="20" idx="1"/>
          </p:cNvCxnSpPr>
          <p:nvPr/>
        </p:nvCxnSpPr>
        <p:spPr>
          <a:xfrm>
            <a:off x="3367625" y="3134103"/>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4979B6-8ECB-09DD-34BB-24901B2B39E2}"/>
              </a:ext>
            </a:extLst>
          </p:cNvPr>
          <p:cNvCxnSpPr>
            <a:cxnSpLocks/>
            <a:stCxn id="20" idx="3"/>
            <a:endCxn id="22" idx="1"/>
          </p:cNvCxnSpPr>
          <p:nvPr/>
        </p:nvCxnSpPr>
        <p:spPr>
          <a:xfrm>
            <a:off x="7631113" y="3134103"/>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5B291EBD-A999-3735-B9C1-38A82AE814AB}"/>
              </a:ext>
            </a:extLst>
          </p:cNvPr>
          <p:cNvSpPr txBox="1">
            <a:spLocks/>
          </p:cNvSpPr>
          <p:nvPr/>
        </p:nvSpPr>
        <p:spPr>
          <a:xfrm>
            <a:off x="430849" y="2918971"/>
            <a:ext cx="1541713"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Mitigated:</a:t>
            </a:r>
          </a:p>
          <a:p>
            <a:pPr marL="0"/>
            <a:endParaRPr lang="en-US" dirty="0"/>
          </a:p>
          <a:p>
            <a:pPr marL="0"/>
            <a:endParaRPr lang="en-US" dirty="0"/>
          </a:p>
          <a:p>
            <a:pPr marL="0" indent="0">
              <a:buFont typeface="Wingdings" panose="05000000000000000000" pitchFamily="2" charset="2"/>
              <a:buNone/>
            </a:pPr>
            <a:endParaRPr lang="en-US" dirty="0"/>
          </a:p>
        </p:txBody>
      </p:sp>
      <p:cxnSp>
        <p:nvCxnSpPr>
          <p:cNvPr id="32" name="Straight Arrow Connector 31">
            <a:extLst>
              <a:ext uri="{FF2B5EF4-FFF2-40B4-BE49-F238E27FC236}">
                <a16:creationId xmlns:a16="http://schemas.microsoft.com/office/drawing/2014/main" id="{169DD290-6F0A-3842-E6CC-58062635153C}"/>
              </a:ext>
            </a:extLst>
          </p:cNvPr>
          <p:cNvCxnSpPr>
            <a:cxnSpLocks/>
          </p:cNvCxnSpPr>
          <p:nvPr/>
        </p:nvCxnSpPr>
        <p:spPr>
          <a:xfrm>
            <a:off x="5433037"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21B915D-E7DA-05D6-ABF3-B0F245A751ED}"/>
              </a:ext>
            </a:extLst>
          </p:cNvPr>
          <p:cNvCxnSpPr>
            <a:cxnSpLocks/>
          </p:cNvCxnSpPr>
          <p:nvPr/>
        </p:nvCxnSpPr>
        <p:spPr>
          <a:xfrm flipV="1">
            <a:off x="5606570"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7BCFE858-401A-EDE6-A3E5-70C45FFA35B5}"/>
              </a:ext>
            </a:extLst>
          </p:cNvPr>
          <p:cNvPicPr>
            <a:picLocks noChangeAspect="1"/>
          </p:cNvPicPr>
          <p:nvPr/>
        </p:nvPicPr>
        <p:blipFill>
          <a:blip r:embed="rId4"/>
          <a:stretch>
            <a:fillRect/>
          </a:stretch>
        </p:blipFill>
        <p:spPr>
          <a:xfrm>
            <a:off x="5059549" y="4282050"/>
            <a:ext cx="913736" cy="912647"/>
          </a:xfrm>
          <a:prstGeom prst="rect">
            <a:avLst/>
          </a:prstGeom>
        </p:spPr>
      </p:pic>
      <p:sp>
        <p:nvSpPr>
          <p:cNvPr id="39" name="Content Placeholder 2">
            <a:extLst>
              <a:ext uri="{FF2B5EF4-FFF2-40B4-BE49-F238E27FC236}">
                <a16:creationId xmlns:a16="http://schemas.microsoft.com/office/drawing/2014/main" id="{360895CF-4725-8D4C-F647-B33DAAB45851}"/>
              </a:ext>
            </a:extLst>
          </p:cNvPr>
          <p:cNvSpPr txBox="1">
            <a:spLocks/>
          </p:cNvSpPr>
          <p:nvPr/>
        </p:nvSpPr>
        <p:spPr>
          <a:xfrm>
            <a:off x="4960271"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cxnSp>
        <p:nvCxnSpPr>
          <p:cNvPr id="40" name="Straight Arrow Connector 39">
            <a:extLst>
              <a:ext uri="{FF2B5EF4-FFF2-40B4-BE49-F238E27FC236}">
                <a16:creationId xmlns:a16="http://schemas.microsoft.com/office/drawing/2014/main" id="{59B164E7-5709-F7A2-5393-DC9072D60D73}"/>
              </a:ext>
            </a:extLst>
          </p:cNvPr>
          <p:cNvCxnSpPr>
            <a:cxnSpLocks/>
          </p:cNvCxnSpPr>
          <p:nvPr/>
        </p:nvCxnSpPr>
        <p:spPr>
          <a:xfrm>
            <a:off x="3490485" y="3159071"/>
            <a:ext cx="0" cy="112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04D91F-4A1F-2D6A-5FFB-B9E07DE6BADB}"/>
              </a:ext>
            </a:extLst>
          </p:cNvPr>
          <p:cNvCxnSpPr>
            <a:cxnSpLocks/>
          </p:cNvCxnSpPr>
          <p:nvPr/>
        </p:nvCxnSpPr>
        <p:spPr>
          <a:xfrm flipV="1">
            <a:off x="3664018" y="3159071"/>
            <a:ext cx="0" cy="111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B0989101-040D-B150-1B39-8F802AECCD2A}"/>
              </a:ext>
            </a:extLst>
          </p:cNvPr>
          <p:cNvSpPr txBox="1">
            <a:spLocks/>
          </p:cNvSpPr>
          <p:nvPr/>
        </p:nvSpPr>
        <p:spPr>
          <a:xfrm>
            <a:off x="2772834" y="5286029"/>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Filters</a:t>
            </a:r>
          </a:p>
          <a:p>
            <a:pPr marL="0" algn="ctr"/>
            <a:endParaRPr lang="en-US" sz="1400" dirty="0"/>
          </a:p>
          <a:p>
            <a:pPr marL="0" indent="0" algn="ctr">
              <a:buFont typeface="Wingdings" panose="05000000000000000000" pitchFamily="2" charset="2"/>
              <a:buNone/>
            </a:pPr>
            <a:endParaRPr lang="en-US" sz="1400" dirty="0"/>
          </a:p>
        </p:txBody>
      </p:sp>
      <p:pic>
        <p:nvPicPr>
          <p:cNvPr id="44" name="Picture 43">
            <a:extLst>
              <a:ext uri="{FF2B5EF4-FFF2-40B4-BE49-F238E27FC236}">
                <a16:creationId xmlns:a16="http://schemas.microsoft.com/office/drawing/2014/main" id="{96E0F992-732B-1F96-D526-E2D4DF938348}"/>
              </a:ext>
            </a:extLst>
          </p:cNvPr>
          <p:cNvPicPr>
            <a:picLocks noChangeAspect="1"/>
          </p:cNvPicPr>
          <p:nvPr/>
        </p:nvPicPr>
        <p:blipFill>
          <a:blip r:embed="rId5"/>
          <a:stretch>
            <a:fillRect/>
          </a:stretch>
        </p:blipFill>
        <p:spPr>
          <a:xfrm>
            <a:off x="2895881" y="4283146"/>
            <a:ext cx="913734" cy="911551"/>
          </a:xfrm>
          <a:prstGeom prst="rect">
            <a:avLst/>
          </a:prstGeom>
        </p:spPr>
      </p:pic>
      <p:sp>
        <p:nvSpPr>
          <p:cNvPr id="45" name="Content Placeholder 2">
            <a:extLst>
              <a:ext uri="{FF2B5EF4-FFF2-40B4-BE49-F238E27FC236}">
                <a16:creationId xmlns:a16="http://schemas.microsoft.com/office/drawing/2014/main" id="{DD57FB8B-113E-5711-EB75-A66CF7D63DFE}"/>
              </a:ext>
            </a:extLst>
          </p:cNvPr>
          <p:cNvSpPr txBox="1">
            <a:spLocks/>
          </p:cNvSpPr>
          <p:nvPr/>
        </p:nvSpPr>
        <p:spPr>
          <a:xfrm>
            <a:off x="732955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47" name="Straight Arrow Connector 46">
            <a:extLst>
              <a:ext uri="{FF2B5EF4-FFF2-40B4-BE49-F238E27FC236}">
                <a16:creationId xmlns:a16="http://schemas.microsoft.com/office/drawing/2014/main" id="{74E7EEE0-CBD8-300D-80C0-6BAF9DE555A2}"/>
              </a:ext>
            </a:extLst>
          </p:cNvPr>
          <p:cNvCxnSpPr>
            <a:cxnSpLocks/>
          </p:cNvCxnSpPr>
          <p:nvPr/>
        </p:nvCxnSpPr>
        <p:spPr>
          <a:xfrm>
            <a:off x="7973371"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8BED882-6A3F-BF7E-1C67-DE2C4F31CD2E}"/>
              </a:ext>
            </a:extLst>
          </p:cNvPr>
          <p:cNvCxnSpPr>
            <a:cxnSpLocks/>
          </p:cNvCxnSpPr>
          <p:nvPr/>
        </p:nvCxnSpPr>
        <p:spPr>
          <a:xfrm flipV="1">
            <a:off x="8146904"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2D339DA0-C8CF-5401-1D0A-D9C5C160B3F6}"/>
              </a:ext>
            </a:extLst>
          </p:cNvPr>
          <p:cNvPicPr>
            <a:picLocks noChangeAspect="1"/>
          </p:cNvPicPr>
          <p:nvPr/>
        </p:nvPicPr>
        <p:blipFill>
          <a:blip r:embed="rId6"/>
          <a:stretch>
            <a:fillRect/>
          </a:stretch>
        </p:blipFill>
        <p:spPr>
          <a:xfrm>
            <a:off x="3925661" y="4304744"/>
            <a:ext cx="1017688" cy="952193"/>
          </a:xfrm>
          <a:prstGeom prst="rect">
            <a:avLst/>
          </a:prstGeom>
        </p:spPr>
      </p:pic>
      <p:sp>
        <p:nvSpPr>
          <p:cNvPr id="53" name="Content Placeholder 2">
            <a:extLst>
              <a:ext uri="{FF2B5EF4-FFF2-40B4-BE49-F238E27FC236}">
                <a16:creationId xmlns:a16="http://schemas.microsoft.com/office/drawing/2014/main" id="{AB3676D5-9CA7-96B3-2814-639C77E43702}"/>
              </a:ext>
            </a:extLst>
          </p:cNvPr>
          <p:cNvSpPr txBox="1">
            <a:spLocks/>
          </p:cNvSpPr>
          <p:nvPr/>
        </p:nvSpPr>
        <p:spPr>
          <a:xfrm>
            <a:off x="3867539" y="5289123"/>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Block</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pic>
        <p:nvPicPr>
          <p:cNvPr id="59" name="Picture 58">
            <a:extLst>
              <a:ext uri="{FF2B5EF4-FFF2-40B4-BE49-F238E27FC236}">
                <a16:creationId xmlns:a16="http://schemas.microsoft.com/office/drawing/2014/main" id="{1A3BFEB4-2C6E-D163-8233-CEA9C9A1C1A5}"/>
              </a:ext>
            </a:extLst>
          </p:cNvPr>
          <p:cNvPicPr>
            <a:picLocks noChangeAspect="1"/>
          </p:cNvPicPr>
          <p:nvPr/>
        </p:nvPicPr>
        <p:blipFill>
          <a:blip r:embed="rId7"/>
          <a:stretch>
            <a:fillRect/>
          </a:stretch>
        </p:blipFill>
        <p:spPr>
          <a:xfrm>
            <a:off x="10487780" y="4278093"/>
            <a:ext cx="911115" cy="916650"/>
          </a:xfrm>
          <a:prstGeom prst="rect">
            <a:avLst/>
          </a:prstGeom>
        </p:spPr>
      </p:pic>
      <p:sp>
        <p:nvSpPr>
          <p:cNvPr id="60" name="Content Placeholder 2">
            <a:extLst>
              <a:ext uri="{FF2B5EF4-FFF2-40B4-BE49-F238E27FC236}">
                <a16:creationId xmlns:a16="http://schemas.microsoft.com/office/drawing/2014/main" id="{2D010E0A-26B9-FE53-0E16-1CABD37A4A8D}"/>
              </a:ext>
            </a:extLst>
          </p:cNvPr>
          <p:cNvSpPr txBox="1">
            <a:spLocks/>
          </p:cNvSpPr>
          <p:nvPr/>
        </p:nvSpPr>
        <p:spPr>
          <a:xfrm>
            <a:off x="1037957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63" name="Content Placeholder 2">
            <a:extLst>
              <a:ext uri="{FF2B5EF4-FFF2-40B4-BE49-F238E27FC236}">
                <a16:creationId xmlns:a16="http://schemas.microsoft.com/office/drawing/2014/main" id="{B27A838E-F560-803A-1833-22298397EBB0}"/>
              </a:ext>
            </a:extLst>
          </p:cNvPr>
          <p:cNvSpPr txBox="1">
            <a:spLocks/>
          </p:cNvSpPr>
          <p:nvPr/>
        </p:nvSpPr>
        <p:spPr>
          <a:xfrm>
            <a:off x="8319439"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sp>
        <p:nvSpPr>
          <p:cNvPr id="67" name="Content Placeholder 2">
            <a:extLst>
              <a:ext uri="{FF2B5EF4-FFF2-40B4-BE49-F238E27FC236}">
                <a16:creationId xmlns:a16="http://schemas.microsoft.com/office/drawing/2014/main" id="{1903D3D1-B26A-587B-AB0B-04A8ED1EE165}"/>
              </a:ext>
            </a:extLst>
          </p:cNvPr>
          <p:cNvSpPr txBox="1">
            <a:spLocks/>
          </p:cNvSpPr>
          <p:nvPr/>
        </p:nvSpPr>
        <p:spPr>
          <a:xfrm>
            <a:off x="9336870"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Language quality</a:t>
            </a:r>
          </a:p>
        </p:txBody>
      </p:sp>
      <p:cxnSp>
        <p:nvCxnSpPr>
          <p:cNvPr id="69" name="Straight Arrow Connector 68">
            <a:extLst>
              <a:ext uri="{FF2B5EF4-FFF2-40B4-BE49-F238E27FC236}">
                <a16:creationId xmlns:a16="http://schemas.microsoft.com/office/drawing/2014/main" id="{C1E883CD-7FFD-F3E0-6690-155730B088B7}"/>
              </a:ext>
            </a:extLst>
          </p:cNvPr>
          <p:cNvCxnSpPr>
            <a:cxnSpLocks/>
          </p:cNvCxnSpPr>
          <p:nvPr/>
        </p:nvCxnSpPr>
        <p:spPr>
          <a:xfrm>
            <a:off x="6450468"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8B5C5A5-A792-2452-D1BB-CF16E76B0EC9}"/>
              </a:ext>
            </a:extLst>
          </p:cNvPr>
          <p:cNvCxnSpPr>
            <a:cxnSpLocks/>
          </p:cNvCxnSpPr>
          <p:nvPr/>
        </p:nvCxnSpPr>
        <p:spPr>
          <a:xfrm flipV="1">
            <a:off x="6624001" y="3134103"/>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DEF682EB-AB1F-0D02-607B-171C281A8921}"/>
              </a:ext>
            </a:extLst>
          </p:cNvPr>
          <p:cNvSpPr txBox="1">
            <a:spLocks/>
          </p:cNvSpPr>
          <p:nvPr/>
        </p:nvSpPr>
        <p:spPr>
          <a:xfrm>
            <a:off x="5977702"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81" name="Straight Arrow Connector 80">
            <a:extLst>
              <a:ext uri="{FF2B5EF4-FFF2-40B4-BE49-F238E27FC236}">
                <a16:creationId xmlns:a16="http://schemas.microsoft.com/office/drawing/2014/main" id="{9780E613-92DB-ADE7-6160-2D7E4BF813D8}"/>
              </a:ext>
            </a:extLst>
          </p:cNvPr>
          <p:cNvCxnSpPr>
            <a:cxnSpLocks/>
          </p:cNvCxnSpPr>
          <p:nvPr/>
        </p:nvCxnSpPr>
        <p:spPr>
          <a:xfrm>
            <a:off x="8797619"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9CFA6C6-2612-C4A3-02D2-D617006EBECF}"/>
              </a:ext>
            </a:extLst>
          </p:cNvPr>
          <p:cNvCxnSpPr>
            <a:cxnSpLocks/>
          </p:cNvCxnSpPr>
          <p:nvPr/>
        </p:nvCxnSpPr>
        <p:spPr>
          <a:xfrm flipV="1">
            <a:off x="8971152"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F496F98-BE28-1B15-996E-CEC2FBFE1EF6}"/>
              </a:ext>
            </a:extLst>
          </p:cNvPr>
          <p:cNvCxnSpPr>
            <a:cxnSpLocks/>
          </p:cNvCxnSpPr>
          <p:nvPr/>
        </p:nvCxnSpPr>
        <p:spPr>
          <a:xfrm>
            <a:off x="9815050"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02158B-86CE-1AA1-909C-A9C83A2BECAC}"/>
              </a:ext>
            </a:extLst>
          </p:cNvPr>
          <p:cNvCxnSpPr>
            <a:cxnSpLocks/>
          </p:cNvCxnSpPr>
          <p:nvPr/>
        </p:nvCxnSpPr>
        <p:spPr>
          <a:xfrm flipV="1">
            <a:off x="9988583"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B42111D-4A57-849A-A7E7-609034A47383}"/>
              </a:ext>
            </a:extLst>
          </p:cNvPr>
          <p:cNvCxnSpPr>
            <a:cxnSpLocks/>
          </p:cNvCxnSpPr>
          <p:nvPr/>
        </p:nvCxnSpPr>
        <p:spPr>
          <a:xfrm>
            <a:off x="10626419"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6ED94F6-7F2E-B025-E327-9C4388A7435B}"/>
              </a:ext>
            </a:extLst>
          </p:cNvPr>
          <p:cNvCxnSpPr>
            <a:cxnSpLocks/>
          </p:cNvCxnSpPr>
          <p:nvPr/>
        </p:nvCxnSpPr>
        <p:spPr>
          <a:xfrm flipV="1">
            <a:off x="10799952"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2DF8937D-67E6-3714-55ED-96E4DAC928AD}"/>
              </a:ext>
            </a:extLst>
          </p:cNvPr>
          <p:cNvPicPr>
            <a:picLocks noChangeAspect="1"/>
          </p:cNvPicPr>
          <p:nvPr/>
        </p:nvPicPr>
        <p:blipFill>
          <a:blip r:embed="rId8"/>
          <a:stretch>
            <a:fillRect/>
          </a:stretch>
        </p:blipFill>
        <p:spPr>
          <a:xfrm>
            <a:off x="6087866" y="4276413"/>
            <a:ext cx="982901" cy="934348"/>
          </a:xfrm>
          <a:prstGeom prst="rect">
            <a:avLst/>
          </a:prstGeom>
        </p:spPr>
      </p:pic>
      <p:pic>
        <p:nvPicPr>
          <p:cNvPr id="105" name="Picture 104">
            <a:extLst>
              <a:ext uri="{FF2B5EF4-FFF2-40B4-BE49-F238E27FC236}">
                <a16:creationId xmlns:a16="http://schemas.microsoft.com/office/drawing/2014/main" id="{7B0D6BFF-FE76-1554-3C20-1FC05D931B07}"/>
              </a:ext>
            </a:extLst>
          </p:cNvPr>
          <p:cNvPicPr>
            <a:picLocks noChangeAspect="1"/>
          </p:cNvPicPr>
          <p:nvPr/>
        </p:nvPicPr>
        <p:blipFill>
          <a:blip r:embed="rId9"/>
          <a:stretch>
            <a:fillRect/>
          </a:stretch>
        </p:blipFill>
        <p:spPr>
          <a:xfrm>
            <a:off x="8434707" y="4276812"/>
            <a:ext cx="921551" cy="923750"/>
          </a:xfrm>
          <a:prstGeom prst="rect">
            <a:avLst/>
          </a:prstGeom>
        </p:spPr>
      </p:pic>
      <p:pic>
        <p:nvPicPr>
          <p:cNvPr id="106" name="Picture 105">
            <a:extLst>
              <a:ext uri="{FF2B5EF4-FFF2-40B4-BE49-F238E27FC236}">
                <a16:creationId xmlns:a16="http://schemas.microsoft.com/office/drawing/2014/main" id="{3BBC288B-DB1D-E29D-12A0-286723DAC83D}"/>
              </a:ext>
            </a:extLst>
          </p:cNvPr>
          <p:cNvPicPr>
            <a:picLocks noChangeAspect="1"/>
          </p:cNvPicPr>
          <p:nvPr/>
        </p:nvPicPr>
        <p:blipFill>
          <a:blip r:embed="rId10"/>
          <a:stretch>
            <a:fillRect/>
          </a:stretch>
        </p:blipFill>
        <p:spPr>
          <a:xfrm>
            <a:off x="9447955" y="4275749"/>
            <a:ext cx="916361" cy="918994"/>
          </a:xfrm>
          <a:prstGeom prst="rect">
            <a:avLst/>
          </a:prstGeom>
        </p:spPr>
      </p:pic>
      <p:pic>
        <p:nvPicPr>
          <p:cNvPr id="107" name="Picture 106">
            <a:extLst>
              <a:ext uri="{FF2B5EF4-FFF2-40B4-BE49-F238E27FC236}">
                <a16:creationId xmlns:a16="http://schemas.microsoft.com/office/drawing/2014/main" id="{CB123722-5CD0-DFED-9FE8-74D9BD5E44E8}"/>
              </a:ext>
            </a:extLst>
          </p:cNvPr>
          <p:cNvPicPr>
            <a:picLocks noChangeAspect="1"/>
          </p:cNvPicPr>
          <p:nvPr/>
        </p:nvPicPr>
        <p:blipFill>
          <a:blip r:embed="rId11"/>
          <a:stretch>
            <a:fillRect/>
          </a:stretch>
        </p:blipFill>
        <p:spPr>
          <a:xfrm>
            <a:off x="7419354" y="4283146"/>
            <a:ext cx="923656" cy="925876"/>
          </a:xfrm>
          <a:prstGeom prst="rect">
            <a:avLst/>
          </a:prstGeom>
        </p:spPr>
      </p:pic>
      <p:cxnSp>
        <p:nvCxnSpPr>
          <p:cNvPr id="113" name="Straight Arrow Connector 112">
            <a:extLst>
              <a:ext uri="{FF2B5EF4-FFF2-40B4-BE49-F238E27FC236}">
                <a16:creationId xmlns:a16="http://schemas.microsoft.com/office/drawing/2014/main" id="{B3409B37-FEE2-3E34-FFF9-76C2305CE775}"/>
              </a:ext>
            </a:extLst>
          </p:cNvPr>
          <p:cNvCxnSpPr>
            <a:cxnSpLocks/>
          </p:cNvCxnSpPr>
          <p:nvPr/>
        </p:nvCxnSpPr>
        <p:spPr>
          <a:xfrm>
            <a:off x="4338333"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E141AB4-B83C-5043-97C3-817520381FE6}"/>
              </a:ext>
            </a:extLst>
          </p:cNvPr>
          <p:cNvCxnSpPr>
            <a:cxnSpLocks/>
          </p:cNvCxnSpPr>
          <p:nvPr/>
        </p:nvCxnSpPr>
        <p:spPr>
          <a:xfrm flipV="1">
            <a:off x="4511866"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9B720841-9A7B-3D12-9219-67A6F69AFF31}"/>
              </a:ext>
            </a:extLst>
          </p:cNvPr>
          <p:cNvPicPr>
            <a:picLocks noChangeAspect="1"/>
          </p:cNvPicPr>
          <p:nvPr/>
        </p:nvPicPr>
        <p:blipFill>
          <a:blip r:embed="rId12"/>
          <a:stretch>
            <a:fillRect/>
          </a:stretch>
        </p:blipFill>
        <p:spPr>
          <a:xfrm rot="19802151">
            <a:off x="1840261" y="2343622"/>
            <a:ext cx="811903" cy="695467"/>
          </a:xfrm>
          <a:prstGeom prst="rect">
            <a:avLst/>
          </a:prstGeom>
        </p:spPr>
      </p:pic>
      <p:pic>
        <p:nvPicPr>
          <p:cNvPr id="119" name="Picture 118">
            <a:extLst>
              <a:ext uri="{FF2B5EF4-FFF2-40B4-BE49-F238E27FC236}">
                <a16:creationId xmlns:a16="http://schemas.microsoft.com/office/drawing/2014/main" id="{4CC7082F-2D75-E8CB-C6C1-7D19BDFC8B06}"/>
              </a:ext>
            </a:extLst>
          </p:cNvPr>
          <p:cNvPicPr>
            <a:picLocks noChangeAspect="1"/>
          </p:cNvPicPr>
          <p:nvPr/>
        </p:nvPicPr>
        <p:blipFill>
          <a:blip r:embed="rId12"/>
          <a:stretch>
            <a:fillRect/>
          </a:stretch>
        </p:blipFill>
        <p:spPr>
          <a:xfrm rot="19802151">
            <a:off x="4645800" y="3760389"/>
            <a:ext cx="811903" cy="695467"/>
          </a:xfrm>
          <a:prstGeom prst="rect">
            <a:avLst/>
          </a:prstGeom>
        </p:spPr>
      </p:pic>
      <p:pic>
        <p:nvPicPr>
          <p:cNvPr id="122" name="Picture 121">
            <a:extLst>
              <a:ext uri="{FF2B5EF4-FFF2-40B4-BE49-F238E27FC236}">
                <a16:creationId xmlns:a16="http://schemas.microsoft.com/office/drawing/2014/main" id="{8CC889CC-806E-BE84-CD35-A053D4CDA5C0}"/>
              </a:ext>
            </a:extLst>
          </p:cNvPr>
          <p:cNvPicPr>
            <a:picLocks noChangeAspect="1"/>
          </p:cNvPicPr>
          <p:nvPr/>
        </p:nvPicPr>
        <p:blipFill>
          <a:blip r:embed="rId12"/>
          <a:stretch>
            <a:fillRect/>
          </a:stretch>
        </p:blipFill>
        <p:spPr>
          <a:xfrm rot="19802151">
            <a:off x="6498775" y="2306550"/>
            <a:ext cx="811903" cy="695467"/>
          </a:xfrm>
          <a:prstGeom prst="rect">
            <a:avLst/>
          </a:prstGeom>
        </p:spPr>
      </p:pic>
      <p:cxnSp>
        <p:nvCxnSpPr>
          <p:cNvPr id="3" name="Straight Arrow Connector 2">
            <a:extLst>
              <a:ext uri="{FF2B5EF4-FFF2-40B4-BE49-F238E27FC236}">
                <a16:creationId xmlns:a16="http://schemas.microsoft.com/office/drawing/2014/main" id="{40D707CF-D6E8-9E43-8B44-47F73BBCB13F}"/>
              </a:ext>
            </a:extLst>
          </p:cNvPr>
          <p:cNvCxnSpPr>
            <a:cxnSpLocks/>
          </p:cNvCxnSpPr>
          <p:nvPr/>
        </p:nvCxnSpPr>
        <p:spPr>
          <a:xfrm>
            <a:off x="10999906"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B28CBC-365B-E990-5043-2826F98FF01E}"/>
              </a:ext>
            </a:extLst>
          </p:cNvPr>
          <p:cNvCxnSpPr>
            <a:cxnSpLocks/>
          </p:cNvCxnSpPr>
          <p:nvPr/>
        </p:nvCxnSpPr>
        <p:spPr>
          <a:xfrm flipV="1">
            <a:off x="11173439"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727B2FD-A416-E9DF-4B6E-AC48CF0CF884}"/>
              </a:ext>
            </a:extLst>
          </p:cNvPr>
          <p:cNvPicPr>
            <a:picLocks noChangeAspect="1"/>
          </p:cNvPicPr>
          <p:nvPr/>
        </p:nvPicPr>
        <p:blipFill>
          <a:blip r:embed="rId13"/>
          <a:stretch>
            <a:fillRect/>
          </a:stretch>
        </p:blipFill>
        <p:spPr>
          <a:xfrm>
            <a:off x="7459798" y="2367124"/>
            <a:ext cx="657832" cy="656132"/>
          </a:xfrm>
          <a:prstGeom prst="rect">
            <a:avLst/>
          </a:prstGeom>
        </p:spPr>
      </p:pic>
      <p:sp>
        <p:nvSpPr>
          <p:cNvPr id="10" name="Oval 9">
            <a:extLst>
              <a:ext uri="{FF2B5EF4-FFF2-40B4-BE49-F238E27FC236}">
                <a16:creationId xmlns:a16="http://schemas.microsoft.com/office/drawing/2014/main" id="{5DFAD84E-3490-97ED-51B3-9B6E914EB191}"/>
              </a:ext>
            </a:extLst>
          </p:cNvPr>
          <p:cNvSpPr/>
          <p:nvPr/>
        </p:nvSpPr>
        <p:spPr>
          <a:xfrm>
            <a:off x="2617637"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02704A-BEBE-8F5A-1D5A-ED77D14FEAEA}"/>
              </a:ext>
            </a:extLst>
          </p:cNvPr>
          <p:cNvSpPr/>
          <p:nvPr/>
        </p:nvSpPr>
        <p:spPr>
          <a:xfrm>
            <a:off x="3749751"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07359A-CFB8-95FE-1E10-80080ED9260F}"/>
              </a:ext>
            </a:extLst>
          </p:cNvPr>
          <p:cNvSpPr/>
          <p:nvPr/>
        </p:nvSpPr>
        <p:spPr>
          <a:xfrm>
            <a:off x="7189637"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784818-279B-1C57-A217-3C2F7DEF7B2C}"/>
              </a:ext>
            </a:extLst>
          </p:cNvPr>
          <p:cNvSpPr/>
          <p:nvPr/>
        </p:nvSpPr>
        <p:spPr>
          <a:xfrm>
            <a:off x="8176609"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5A2771-E6BE-4923-655F-EA26C0B31CFF}"/>
              </a:ext>
            </a:extLst>
          </p:cNvPr>
          <p:cNvSpPr/>
          <p:nvPr/>
        </p:nvSpPr>
        <p:spPr>
          <a:xfrm>
            <a:off x="9178094"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371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B1ACF-46FF-BCE9-69F5-AF38CC04D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67731-2BE3-57DE-A5AC-2E91B7D4E073}"/>
              </a:ext>
            </a:extLst>
          </p:cNvPr>
          <p:cNvSpPr>
            <a:spLocks noGrp="1"/>
          </p:cNvSpPr>
          <p:nvPr>
            <p:ph type="title"/>
          </p:nvPr>
        </p:nvSpPr>
        <p:spPr/>
        <p:txBody>
          <a:bodyPr/>
          <a:lstStyle/>
          <a:p>
            <a:r>
              <a:rPr lang="en-US" dirty="0"/>
              <a:t>Guardrails provide a head start in controlling </a:t>
            </a:r>
            <a:r>
              <a:rPr lang="en-US" dirty="0" err="1"/>
              <a:t>GenAI</a:t>
            </a:r>
            <a:r>
              <a:rPr lang="en-US" dirty="0"/>
              <a:t> risks</a:t>
            </a:r>
          </a:p>
        </p:txBody>
      </p:sp>
      <p:pic>
        <p:nvPicPr>
          <p:cNvPr id="5" name="Picture 4" descr="ING Stage Vlog - VSAE">
            <a:extLst>
              <a:ext uri="{FF2B5EF4-FFF2-40B4-BE49-F238E27FC236}">
                <a16:creationId xmlns:a16="http://schemas.microsoft.com/office/drawing/2014/main" id="{11066009-19EC-6C6F-998B-22D686153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22CB2F-F61B-C133-837B-70149B0129CA}"/>
              </a:ext>
            </a:extLst>
          </p:cNvPr>
          <p:cNvSpPr txBox="1"/>
          <p:nvPr/>
        </p:nvSpPr>
        <p:spPr>
          <a:xfrm>
            <a:off x="5916481" y="1779222"/>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21" name="TextBox 20">
            <a:extLst>
              <a:ext uri="{FF2B5EF4-FFF2-40B4-BE49-F238E27FC236}">
                <a16:creationId xmlns:a16="http://schemas.microsoft.com/office/drawing/2014/main" id="{482190EE-DC43-4F5A-68CC-EA5A6BC61EAD}"/>
              </a:ext>
            </a:extLst>
          </p:cNvPr>
          <p:cNvSpPr txBox="1"/>
          <p:nvPr/>
        </p:nvSpPr>
        <p:spPr>
          <a:xfrm>
            <a:off x="1328039" y="1779222"/>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22" name="TextBox 21">
            <a:extLst>
              <a:ext uri="{FF2B5EF4-FFF2-40B4-BE49-F238E27FC236}">
                <a16:creationId xmlns:a16="http://schemas.microsoft.com/office/drawing/2014/main" id="{C6274BA0-A06F-A0D6-FE6F-220A6C42D409}"/>
              </a:ext>
            </a:extLst>
          </p:cNvPr>
          <p:cNvSpPr txBox="1"/>
          <p:nvPr/>
        </p:nvSpPr>
        <p:spPr>
          <a:xfrm>
            <a:off x="9956237" y="1779222"/>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23" name="Rectangle 22">
            <a:extLst>
              <a:ext uri="{FF2B5EF4-FFF2-40B4-BE49-F238E27FC236}">
                <a16:creationId xmlns:a16="http://schemas.microsoft.com/office/drawing/2014/main" id="{D51CEC40-9F9C-2DD9-12DD-20B139B04E29}"/>
              </a:ext>
            </a:extLst>
          </p:cNvPr>
          <p:cNvSpPr/>
          <p:nvPr/>
        </p:nvSpPr>
        <p:spPr>
          <a:xfrm>
            <a:off x="1163960" y="1637142"/>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69C286DE-CF28-86B5-3A45-E76DC0222FED}"/>
              </a:ext>
            </a:extLst>
          </p:cNvPr>
          <p:cNvCxnSpPr>
            <a:cxnSpLocks/>
            <a:stCxn id="21" idx="3"/>
            <a:endCxn id="20" idx="1"/>
          </p:cNvCxnSpPr>
          <p:nvPr/>
        </p:nvCxnSpPr>
        <p:spPr>
          <a:xfrm>
            <a:off x="2328166" y="1963888"/>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4C7189-5148-C439-1AAE-431563095DB9}"/>
              </a:ext>
            </a:extLst>
          </p:cNvPr>
          <p:cNvCxnSpPr>
            <a:cxnSpLocks/>
            <a:stCxn id="20" idx="3"/>
            <a:endCxn id="22" idx="1"/>
          </p:cNvCxnSpPr>
          <p:nvPr/>
        </p:nvCxnSpPr>
        <p:spPr>
          <a:xfrm>
            <a:off x="6591654" y="1963888"/>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127F9AA-0A71-608C-877D-A7083D643DB7}"/>
              </a:ext>
            </a:extLst>
          </p:cNvPr>
          <p:cNvCxnSpPr>
            <a:cxnSpLocks/>
          </p:cNvCxnSpPr>
          <p:nvPr/>
        </p:nvCxnSpPr>
        <p:spPr>
          <a:xfrm>
            <a:off x="4393578"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1D7455-6FDF-22E3-61D0-718141A54E93}"/>
              </a:ext>
            </a:extLst>
          </p:cNvPr>
          <p:cNvCxnSpPr>
            <a:cxnSpLocks/>
          </p:cNvCxnSpPr>
          <p:nvPr/>
        </p:nvCxnSpPr>
        <p:spPr>
          <a:xfrm flipV="1">
            <a:off x="4567111"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2D76F96-8CBD-BAF5-33FA-8D2CDB1FBC09}"/>
              </a:ext>
            </a:extLst>
          </p:cNvPr>
          <p:cNvPicPr>
            <a:picLocks noChangeAspect="1"/>
          </p:cNvPicPr>
          <p:nvPr/>
        </p:nvPicPr>
        <p:blipFill>
          <a:blip r:embed="rId4"/>
          <a:stretch>
            <a:fillRect/>
          </a:stretch>
        </p:blipFill>
        <p:spPr>
          <a:xfrm>
            <a:off x="4020090" y="3111835"/>
            <a:ext cx="913736" cy="912647"/>
          </a:xfrm>
          <a:prstGeom prst="rect">
            <a:avLst/>
          </a:prstGeom>
        </p:spPr>
      </p:pic>
      <p:sp>
        <p:nvSpPr>
          <p:cNvPr id="39" name="Content Placeholder 2">
            <a:extLst>
              <a:ext uri="{FF2B5EF4-FFF2-40B4-BE49-F238E27FC236}">
                <a16:creationId xmlns:a16="http://schemas.microsoft.com/office/drawing/2014/main" id="{70525383-2136-C8CA-3A69-EB98C80DFE10}"/>
              </a:ext>
            </a:extLst>
          </p:cNvPr>
          <p:cNvSpPr txBox="1">
            <a:spLocks/>
          </p:cNvSpPr>
          <p:nvPr/>
        </p:nvSpPr>
        <p:spPr>
          <a:xfrm>
            <a:off x="3920812" y="4079832"/>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cxnSp>
        <p:nvCxnSpPr>
          <p:cNvPr id="40" name="Straight Arrow Connector 39">
            <a:extLst>
              <a:ext uri="{FF2B5EF4-FFF2-40B4-BE49-F238E27FC236}">
                <a16:creationId xmlns:a16="http://schemas.microsoft.com/office/drawing/2014/main" id="{4E2FE5DC-9CAE-D2FD-8867-E33E389F8BC8}"/>
              </a:ext>
            </a:extLst>
          </p:cNvPr>
          <p:cNvCxnSpPr>
            <a:cxnSpLocks/>
          </p:cNvCxnSpPr>
          <p:nvPr/>
        </p:nvCxnSpPr>
        <p:spPr>
          <a:xfrm>
            <a:off x="2451026" y="1988856"/>
            <a:ext cx="0" cy="112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2411D15-AF39-2DA4-6677-98EBB616080E}"/>
              </a:ext>
            </a:extLst>
          </p:cNvPr>
          <p:cNvCxnSpPr>
            <a:cxnSpLocks/>
          </p:cNvCxnSpPr>
          <p:nvPr/>
        </p:nvCxnSpPr>
        <p:spPr>
          <a:xfrm flipV="1">
            <a:off x="2624559" y="1988856"/>
            <a:ext cx="0" cy="111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2F0DA412-CE2C-15FC-6B7F-BBEE093C0F7F}"/>
              </a:ext>
            </a:extLst>
          </p:cNvPr>
          <p:cNvSpPr txBox="1">
            <a:spLocks/>
          </p:cNvSpPr>
          <p:nvPr/>
        </p:nvSpPr>
        <p:spPr>
          <a:xfrm>
            <a:off x="1733375" y="4115815"/>
            <a:ext cx="1129589"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Filters</a:t>
            </a:r>
          </a:p>
          <a:p>
            <a:pPr marL="0" indent="0" algn="ctr">
              <a:buFont typeface="Wingdings" panose="05000000000000000000" pitchFamily="2" charset="2"/>
              <a:buNone/>
            </a:pPr>
            <a:endParaRPr lang="en-US" sz="1400" dirty="0"/>
          </a:p>
        </p:txBody>
      </p:sp>
      <p:pic>
        <p:nvPicPr>
          <p:cNvPr id="44" name="Picture 43">
            <a:extLst>
              <a:ext uri="{FF2B5EF4-FFF2-40B4-BE49-F238E27FC236}">
                <a16:creationId xmlns:a16="http://schemas.microsoft.com/office/drawing/2014/main" id="{DB4D259D-7221-947B-6C05-E70A2C74756E}"/>
              </a:ext>
            </a:extLst>
          </p:cNvPr>
          <p:cNvPicPr>
            <a:picLocks noChangeAspect="1"/>
          </p:cNvPicPr>
          <p:nvPr/>
        </p:nvPicPr>
        <p:blipFill>
          <a:blip r:embed="rId5"/>
          <a:stretch>
            <a:fillRect/>
          </a:stretch>
        </p:blipFill>
        <p:spPr>
          <a:xfrm>
            <a:off x="1856422" y="3112931"/>
            <a:ext cx="913734" cy="911551"/>
          </a:xfrm>
          <a:prstGeom prst="rect">
            <a:avLst/>
          </a:prstGeom>
        </p:spPr>
      </p:pic>
      <p:sp>
        <p:nvSpPr>
          <p:cNvPr id="45" name="Content Placeholder 2">
            <a:extLst>
              <a:ext uri="{FF2B5EF4-FFF2-40B4-BE49-F238E27FC236}">
                <a16:creationId xmlns:a16="http://schemas.microsoft.com/office/drawing/2014/main" id="{06828EC0-7508-6A1F-FC4F-4B5E44820CAC}"/>
              </a:ext>
            </a:extLst>
          </p:cNvPr>
          <p:cNvSpPr txBox="1">
            <a:spLocks/>
          </p:cNvSpPr>
          <p:nvPr/>
        </p:nvSpPr>
        <p:spPr>
          <a:xfrm>
            <a:off x="6290094"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47" name="Straight Arrow Connector 46">
            <a:extLst>
              <a:ext uri="{FF2B5EF4-FFF2-40B4-BE49-F238E27FC236}">
                <a16:creationId xmlns:a16="http://schemas.microsoft.com/office/drawing/2014/main" id="{0AA0E1C2-A9B7-0BB7-A30C-5A15F5E77C49}"/>
              </a:ext>
            </a:extLst>
          </p:cNvPr>
          <p:cNvCxnSpPr>
            <a:cxnSpLocks/>
          </p:cNvCxnSpPr>
          <p:nvPr/>
        </p:nvCxnSpPr>
        <p:spPr>
          <a:xfrm>
            <a:off x="6933912"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B0CB59-F069-1E67-8953-207A09216ED1}"/>
              </a:ext>
            </a:extLst>
          </p:cNvPr>
          <p:cNvCxnSpPr>
            <a:cxnSpLocks/>
          </p:cNvCxnSpPr>
          <p:nvPr/>
        </p:nvCxnSpPr>
        <p:spPr>
          <a:xfrm flipV="1">
            <a:off x="7107445"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0395C4EF-54AE-D8B9-7DBC-2DD3679CB38A}"/>
              </a:ext>
            </a:extLst>
          </p:cNvPr>
          <p:cNvPicPr>
            <a:picLocks noChangeAspect="1"/>
          </p:cNvPicPr>
          <p:nvPr/>
        </p:nvPicPr>
        <p:blipFill>
          <a:blip r:embed="rId6"/>
          <a:stretch>
            <a:fillRect/>
          </a:stretch>
        </p:blipFill>
        <p:spPr>
          <a:xfrm>
            <a:off x="2886202" y="3134529"/>
            <a:ext cx="1017688" cy="952193"/>
          </a:xfrm>
          <a:prstGeom prst="rect">
            <a:avLst/>
          </a:prstGeom>
        </p:spPr>
      </p:pic>
      <p:sp>
        <p:nvSpPr>
          <p:cNvPr id="53" name="Content Placeholder 2">
            <a:extLst>
              <a:ext uri="{FF2B5EF4-FFF2-40B4-BE49-F238E27FC236}">
                <a16:creationId xmlns:a16="http://schemas.microsoft.com/office/drawing/2014/main" id="{AAC1A76B-7704-D8E9-7D2B-2C52847946D1}"/>
              </a:ext>
            </a:extLst>
          </p:cNvPr>
          <p:cNvSpPr txBox="1">
            <a:spLocks/>
          </p:cNvSpPr>
          <p:nvPr/>
        </p:nvSpPr>
        <p:spPr>
          <a:xfrm>
            <a:off x="2828080" y="4118908"/>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Block</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pic>
        <p:nvPicPr>
          <p:cNvPr id="59" name="Picture 58">
            <a:extLst>
              <a:ext uri="{FF2B5EF4-FFF2-40B4-BE49-F238E27FC236}">
                <a16:creationId xmlns:a16="http://schemas.microsoft.com/office/drawing/2014/main" id="{2A4D23AF-47C3-F02B-99DA-F5D888240205}"/>
              </a:ext>
            </a:extLst>
          </p:cNvPr>
          <p:cNvPicPr>
            <a:picLocks noChangeAspect="1"/>
          </p:cNvPicPr>
          <p:nvPr/>
        </p:nvPicPr>
        <p:blipFill>
          <a:blip r:embed="rId7"/>
          <a:stretch>
            <a:fillRect/>
          </a:stretch>
        </p:blipFill>
        <p:spPr>
          <a:xfrm>
            <a:off x="9448321" y="3107878"/>
            <a:ext cx="911115" cy="916650"/>
          </a:xfrm>
          <a:prstGeom prst="rect">
            <a:avLst/>
          </a:prstGeom>
        </p:spPr>
      </p:pic>
      <p:sp>
        <p:nvSpPr>
          <p:cNvPr id="60" name="Content Placeholder 2">
            <a:extLst>
              <a:ext uri="{FF2B5EF4-FFF2-40B4-BE49-F238E27FC236}">
                <a16:creationId xmlns:a16="http://schemas.microsoft.com/office/drawing/2014/main" id="{76C7400C-9CA5-7026-650F-C18184A8ECC0}"/>
              </a:ext>
            </a:extLst>
          </p:cNvPr>
          <p:cNvSpPr txBox="1">
            <a:spLocks/>
          </p:cNvSpPr>
          <p:nvPr/>
        </p:nvSpPr>
        <p:spPr>
          <a:xfrm>
            <a:off x="9340114"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63" name="Content Placeholder 2">
            <a:extLst>
              <a:ext uri="{FF2B5EF4-FFF2-40B4-BE49-F238E27FC236}">
                <a16:creationId xmlns:a16="http://schemas.microsoft.com/office/drawing/2014/main" id="{C6E368CF-A1FD-B5E2-7134-8B75FAAA5507}"/>
              </a:ext>
            </a:extLst>
          </p:cNvPr>
          <p:cNvSpPr txBox="1">
            <a:spLocks/>
          </p:cNvSpPr>
          <p:nvPr/>
        </p:nvSpPr>
        <p:spPr>
          <a:xfrm>
            <a:off x="7279980"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sp>
        <p:nvSpPr>
          <p:cNvPr id="67" name="Content Placeholder 2">
            <a:extLst>
              <a:ext uri="{FF2B5EF4-FFF2-40B4-BE49-F238E27FC236}">
                <a16:creationId xmlns:a16="http://schemas.microsoft.com/office/drawing/2014/main" id="{A23D11B2-6787-A6C0-6271-3895DD85F156}"/>
              </a:ext>
            </a:extLst>
          </p:cNvPr>
          <p:cNvSpPr txBox="1">
            <a:spLocks/>
          </p:cNvSpPr>
          <p:nvPr/>
        </p:nvSpPr>
        <p:spPr>
          <a:xfrm>
            <a:off x="8297411"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Language quality</a:t>
            </a:r>
          </a:p>
        </p:txBody>
      </p:sp>
      <p:cxnSp>
        <p:nvCxnSpPr>
          <p:cNvPr id="69" name="Straight Arrow Connector 68">
            <a:extLst>
              <a:ext uri="{FF2B5EF4-FFF2-40B4-BE49-F238E27FC236}">
                <a16:creationId xmlns:a16="http://schemas.microsoft.com/office/drawing/2014/main" id="{6D1BC965-F771-3190-DFE4-39322F29AB5A}"/>
              </a:ext>
            </a:extLst>
          </p:cNvPr>
          <p:cNvCxnSpPr>
            <a:cxnSpLocks/>
          </p:cNvCxnSpPr>
          <p:nvPr/>
        </p:nvCxnSpPr>
        <p:spPr>
          <a:xfrm>
            <a:off x="5411009"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B8D7102-D762-1541-2F71-7AC567E2575E}"/>
              </a:ext>
            </a:extLst>
          </p:cNvPr>
          <p:cNvCxnSpPr>
            <a:cxnSpLocks/>
          </p:cNvCxnSpPr>
          <p:nvPr/>
        </p:nvCxnSpPr>
        <p:spPr>
          <a:xfrm flipV="1">
            <a:off x="5584542" y="1963888"/>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3DF6AAC4-93AA-3AFF-7440-8BA4A90918D6}"/>
              </a:ext>
            </a:extLst>
          </p:cNvPr>
          <p:cNvSpPr txBox="1">
            <a:spLocks/>
          </p:cNvSpPr>
          <p:nvPr/>
        </p:nvSpPr>
        <p:spPr>
          <a:xfrm>
            <a:off x="4938243" y="4079832"/>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81" name="Straight Arrow Connector 80">
            <a:extLst>
              <a:ext uri="{FF2B5EF4-FFF2-40B4-BE49-F238E27FC236}">
                <a16:creationId xmlns:a16="http://schemas.microsoft.com/office/drawing/2014/main" id="{F759999C-A39B-DFB2-8EA9-B2FBFC0848E0}"/>
              </a:ext>
            </a:extLst>
          </p:cNvPr>
          <p:cNvCxnSpPr>
            <a:cxnSpLocks/>
          </p:cNvCxnSpPr>
          <p:nvPr/>
        </p:nvCxnSpPr>
        <p:spPr>
          <a:xfrm>
            <a:off x="7758160"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4E18F76-034F-72D3-A72C-693C38BF7348}"/>
              </a:ext>
            </a:extLst>
          </p:cNvPr>
          <p:cNvCxnSpPr>
            <a:cxnSpLocks/>
          </p:cNvCxnSpPr>
          <p:nvPr/>
        </p:nvCxnSpPr>
        <p:spPr>
          <a:xfrm flipV="1">
            <a:off x="7931693"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4B2FC9A-A6B0-DB1D-F1A3-C151AD880D9A}"/>
              </a:ext>
            </a:extLst>
          </p:cNvPr>
          <p:cNvCxnSpPr>
            <a:cxnSpLocks/>
          </p:cNvCxnSpPr>
          <p:nvPr/>
        </p:nvCxnSpPr>
        <p:spPr>
          <a:xfrm>
            <a:off x="8775591"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26B6BE7-728D-EEFA-97EC-D318695701E2}"/>
              </a:ext>
            </a:extLst>
          </p:cNvPr>
          <p:cNvCxnSpPr>
            <a:cxnSpLocks/>
          </p:cNvCxnSpPr>
          <p:nvPr/>
        </p:nvCxnSpPr>
        <p:spPr>
          <a:xfrm flipV="1">
            <a:off x="8949124"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38F3B1E4-FF40-A333-739E-59A14F868FCF}"/>
              </a:ext>
            </a:extLst>
          </p:cNvPr>
          <p:cNvPicPr>
            <a:picLocks noChangeAspect="1"/>
          </p:cNvPicPr>
          <p:nvPr/>
        </p:nvPicPr>
        <p:blipFill>
          <a:blip r:embed="rId8"/>
          <a:stretch>
            <a:fillRect/>
          </a:stretch>
        </p:blipFill>
        <p:spPr>
          <a:xfrm>
            <a:off x="5048407" y="3106198"/>
            <a:ext cx="982901" cy="934348"/>
          </a:xfrm>
          <a:prstGeom prst="rect">
            <a:avLst/>
          </a:prstGeom>
        </p:spPr>
      </p:pic>
      <p:pic>
        <p:nvPicPr>
          <p:cNvPr id="105" name="Picture 104">
            <a:extLst>
              <a:ext uri="{FF2B5EF4-FFF2-40B4-BE49-F238E27FC236}">
                <a16:creationId xmlns:a16="http://schemas.microsoft.com/office/drawing/2014/main" id="{0ED878C9-CD91-BFC4-F866-3BC4294ECD0A}"/>
              </a:ext>
            </a:extLst>
          </p:cNvPr>
          <p:cNvPicPr>
            <a:picLocks noChangeAspect="1"/>
          </p:cNvPicPr>
          <p:nvPr/>
        </p:nvPicPr>
        <p:blipFill>
          <a:blip r:embed="rId9"/>
          <a:stretch>
            <a:fillRect/>
          </a:stretch>
        </p:blipFill>
        <p:spPr>
          <a:xfrm>
            <a:off x="7395248" y="3106597"/>
            <a:ext cx="921551" cy="923750"/>
          </a:xfrm>
          <a:prstGeom prst="rect">
            <a:avLst/>
          </a:prstGeom>
        </p:spPr>
      </p:pic>
      <p:pic>
        <p:nvPicPr>
          <p:cNvPr id="106" name="Picture 105">
            <a:extLst>
              <a:ext uri="{FF2B5EF4-FFF2-40B4-BE49-F238E27FC236}">
                <a16:creationId xmlns:a16="http://schemas.microsoft.com/office/drawing/2014/main" id="{F0F5EDAC-1E81-A53D-05D3-4BD82E387EC6}"/>
              </a:ext>
            </a:extLst>
          </p:cNvPr>
          <p:cNvPicPr>
            <a:picLocks noChangeAspect="1"/>
          </p:cNvPicPr>
          <p:nvPr/>
        </p:nvPicPr>
        <p:blipFill>
          <a:blip r:embed="rId10"/>
          <a:stretch>
            <a:fillRect/>
          </a:stretch>
        </p:blipFill>
        <p:spPr>
          <a:xfrm>
            <a:off x="8408496" y="3105534"/>
            <a:ext cx="916361" cy="918994"/>
          </a:xfrm>
          <a:prstGeom prst="rect">
            <a:avLst/>
          </a:prstGeom>
        </p:spPr>
      </p:pic>
      <p:pic>
        <p:nvPicPr>
          <p:cNvPr id="107" name="Picture 106">
            <a:extLst>
              <a:ext uri="{FF2B5EF4-FFF2-40B4-BE49-F238E27FC236}">
                <a16:creationId xmlns:a16="http://schemas.microsoft.com/office/drawing/2014/main" id="{3FC8464D-80A8-5042-63A4-7FDFDEFADF58}"/>
              </a:ext>
            </a:extLst>
          </p:cNvPr>
          <p:cNvPicPr>
            <a:picLocks noChangeAspect="1"/>
          </p:cNvPicPr>
          <p:nvPr/>
        </p:nvPicPr>
        <p:blipFill>
          <a:blip r:embed="rId11"/>
          <a:stretch>
            <a:fillRect/>
          </a:stretch>
        </p:blipFill>
        <p:spPr>
          <a:xfrm>
            <a:off x="6379895" y="3112931"/>
            <a:ext cx="923656" cy="925876"/>
          </a:xfrm>
          <a:prstGeom prst="rect">
            <a:avLst/>
          </a:prstGeom>
        </p:spPr>
      </p:pic>
      <p:cxnSp>
        <p:nvCxnSpPr>
          <p:cNvPr id="113" name="Straight Arrow Connector 112">
            <a:extLst>
              <a:ext uri="{FF2B5EF4-FFF2-40B4-BE49-F238E27FC236}">
                <a16:creationId xmlns:a16="http://schemas.microsoft.com/office/drawing/2014/main" id="{E1A9D056-7234-AF0A-095F-F0FB45BDF954}"/>
              </a:ext>
            </a:extLst>
          </p:cNvPr>
          <p:cNvCxnSpPr>
            <a:cxnSpLocks/>
          </p:cNvCxnSpPr>
          <p:nvPr/>
        </p:nvCxnSpPr>
        <p:spPr>
          <a:xfrm>
            <a:off x="3298874"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A5353B1-A6CD-17DB-AF90-45D8EBDA62D0}"/>
              </a:ext>
            </a:extLst>
          </p:cNvPr>
          <p:cNvCxnSpPr>
            <a:cxnSpLocks/>
          </p:cNvCxnSpPr>
          <p:nvPr/>
        </p:nvCxnSpPr>
        <p:spPr>
          <a:xfrm flipV="1">
            <a:off x="3472407"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CAF4519D-2165-4345-42D3-D69E30BEF7ED}"/>
              </a:ext>
            </a:extLst>
          </p:cNvPr>
          <p:cNvPicPr>
            <a:picLocks noChangeAspect="1"/>
          </p:cNvPicPr>
          <p:nvPr/>
        </p:nvPicPr>
        <p:blipFill>
          <a:blip r:embed="rId12"/>
          <a:stretch>
            <a:fillRect/>
          </a:stretch>
        </p:blipFill>
        <p:spPr>
          <a:xfrm rot="19802151">
            <a:off x="800802" y="1173407"/>
            <a:ext cx="811903" cy="695467"/>
          </a:xfrm>
          <a:prstGeom prst="rect">
            <a:avLst/>
          </a:prstGeom>
        </p:spPr>
      </p:pic>
      <p:pic>
        <p:nvPicPr>
          <p:cNvPr id="119" name="Picture 118">
            <a:extLst>
              <a:ext uri="{FF2B5EF4-FFF2-40B4-BE49-F238E27FC236}">
                <a16:creationId xmlns:a16="http://schemas.microsoft.com/office/drawing/2014/main" id="{2119EA2E-5263-0709-E83B-DAEAD97D16A2}"/>
              </a:ext>
            </a:extLst>
          </p:cNvPr>
          <p:cNvPicPr>
            <a:picLocks noChangeAspect="1"/>
          </p:cNvPicPr>
          <p:nvPr/>
        </p:nvPicPr>
        <p:blipFill>
          <a:blip r:embed="rId12"/>
          <a:stretch>
            <a:fillRect/>
          </a:stretch>
        </p:blipFill>
        <p:spPr>
          <a:xfrm rot="19802151">
            <a:off x="3606341" y="2590174"/>
            <a:ext cx="811903" cy="695467"/>
          </a:xfrm>
          <a:prstGeom prst="rect">
            <a:avLst/>
          </a:prstGeom>
        </p:spPr>
      </p:pic>
      <p:pic>
        <p:nvPicPr>
          <p:cNvPr id="122" name="Picture 121">
            <a:extLst>
              <a:ext uri="{FF2B5EF4-FFF2-40B4-BE49-F238E27FC236}">
                <a16:creationId xmlns:a16="http://schemas.microsoft.com/office/drawing/2014/main" id="{C569D5CE-08A4-A08E-B473-C844F97BDDD4}"/>
              </a:ext>
            </a:extLst>
          </p:cNvPr>
          <p:cNvPicPr>
            <a:picLocks noChangeAspect="1"/>
          </p:cNvPicPr>
          <p:nvPr/>
        </p:nvPicPr>
        <p:blipFill>
          <a:blip r:embed="rId12"/>
          <a:stretch>
            <a:fillRect/>
          </a:stretch>
        </p:blipFill>
        <p:spPr>
          <a:xfrm rot="19802151">
            <a:off x="5459316" y="1136335"/>
            <a:ext cx="811903" cy="695467"/>
          </a:xfrm>
          <a:prstGeom prst="rect">
            <a:avLst/>
          </a:prstGeom>
        </p:spPr>
      </p:pic>
      <p:sp>
        <p:nvSpPr>
          <p:cNvPr id="125" name="Content Placeholder 2">
            <a:extLst>
              <a:ext uri="{FF2B5EF4-FFF2-40B4-BE49-F238E27FC236}">
                <a16:creationId xmlns:a16="http://schemas.microsoft.com/office/drawing/2014/main" id="{E757A23C-F86A-2711-465B-3210B77FC4CF}"/>
              </a:ext>
            </a:extLst>
          </p:cNvPr>
          <p:cNvSpPr txBox="1">
            <a:spLocks/>
          </p:cNvSpPr>
          <p:nvPr/>
        </p:nvSpPr>
        <p:spPr>
          <a:xfrm>
            <a:off x="1522592" y="4700527"/>
            <a:ext cx="1634946"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PII data</a:t>
            </a:r>
          </a:p>
          <a:p>
            <a:pPr marL="0" indent="0">
              <a:buFont typeface="Wingdings" panose="05000000000000000000" pitchFamily="2" charset="2"/>
              <a:buNone/>
            </a:pPr>
            <a:r>
              <a:rPr lang="en-US" sz="1400" dirty="0"/>
              <a:t>Sensitive attributes / biased prompting</a:t>
            </a:r>
          </a:p>
          <a:p>
            <a:pPr marL="0" indent="0">
              <a:buFont typeface="Wingdings" panose="05000000000000000000" pitchFamily="2" charset="2"/>
              <a:buNone/>
            </a:pPr>
            <a:r>
              <a:rPr lang="en-US" sz="1400" dirty="0"/>
              <a:t>Non-neutral tone</a:t>
            </a:r>
          </a:p>
          <a:p>
            <a:pPr marL="0" indent="0" algn="ctr">
              <a:buFont typeface="Wingdings" panose="05000000000000000000" pitchFamily="2" charset="2"/>
              <a:buNone/>
            </a:pPr>
            <a:endParaRPr lang="en-US" sz="1400" dirty="0"/>
          </a:p>
        </p:txBody>
      </p:sp>
      <p:sp>
        <p:nvSpPr>
          <p:cNvPr id="126" name="Content Placeholder 2">
            <a:extLst>
              <a:ext uri="{FF2B5EF4-FFF2-40B4-BE49-F238E27FC236}">
                <a16:creationId xmlns:a16="http://schemas.microsoft.com/office/drawing/2014/main" id="{A1E4D33B-6995-6088-CACF-B67AC12B7E96}"/>
              </a:ext>
            </a:extLst>
          </p:cNvPr>
          <p:cNvSpPr txBox="1">
            <a:spLocks/>
          </p:cNvSpPr>
          <p:nvPr/>
        </p:nvSpPr>
        <p:spPr>
          <a:xfrm>
            <a:off x="2890501" y="5706809"/>
            <a:ext cx="1232416"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Off-topic</a:t>
            </a:r>
          </a:p>
          <a:p>
            <a:pPr marL="0" indent="0">
              <a:buFont typeface="Wingdings" panose="05000000000000000000" pitchFamily="2" charset="2"/>
              <a:buNone/>
            </a:pPr>
            <a:r>
              <a:rPr lang="en-US" sz="1400" dirty="0"/>
              <a:t>Harmful</a:t>
            </a:r>
          </a:p>
          <a:p>
            <a:pPr marL="0" indent="0">
              <a:buFont typeface="Wingdings" panose="05000000000000000000" pitchFamily="2" charset="2"/>
              <a:buNone/>
            </a:pPr>
            <a:r>
              <a:rPr lang="en-US" sz="1400" dirty="0"/>
              <a:t>Jailbreaking</a:t>
            </a:r>
          </a:p>
          <a:p>
            <a:pPr marL="0" indent="0" algn="ctr">
              <a:buFont typeface="Wingdings" panose="05000000000000000000" pitchFamily="2" charset="2"/>
              <a:buNone/>
            </a:pPr>
            <a:endParaRPr lang="en-US" sz="1400" dirty="0"/>
          </a:p>
        </p:txBody>
      </p:sp>
      <p:sp>
        <p:nvSpPr>
          <p:cNvPr id="127" name="Content Placeholder 2">
            <a:extLst>
              <a:ext uri="{FF2B5EF4-FFF2-40B4-BE49-F238E27FC236}">
                <a16:creationId xmlns:a16="http://schemas.microsoft.com/office/drawing/2014/main" id="{0D10F920-2675-BC0B-8D3D-CD1124DA46ED}"/>
              </a:ext>
            </a:extLst>
          </p:cNvPr>
          <p:cNvSpPr txBox="1">
            <a:spLocks/>
          </p:cNvSpPr>
          <p:nvPr/>
        </p:nvSpPr>
        <p:spPr>
          <a:xfrm>
            <a:off x="5155615" y="5706809"/>
            <a:ext cx="964889"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Prompt template</a:t>
            </a:r>
          </a:p>
          <a:p>
            <a:pPr marL="0" indent="0" algn="ctr">
              <a:buFont typeface="Wingdings" panose="05000000000000000000" pitchFamily="2" charset="2"/>
              <a:buNone/>
            </a:pPr>
            <a:endParaRPr lang="en-US" sz="1400" dirty="0"/>
          </a:p>
        </p:txBody>
      </p:sp>
      <p:cxnSp>
        <p:nvCxnSpPr>
          <p:cNvPr id="128" name="Straight Arrow Connector 127">
            <a:extLst>
              <a:ext uri="{FF2B5EF4-FFF2-40B4-BE49-F238E27FC236}">
                <a16:creationId xmlns:a16="http://schemas.microsoft.com/office/drawing/2014/main" id="{FABF3150-26FA-EA47-8234-A08FEA247A0A}"/>
              </a:ext>
            </a:extLst>
          </p:cNvPr>
          <p:cNvCxnSpPr>
            <a:cxnSpLocks/>
          </p:cNvCxnSpPr>
          <p:nvPr/>
        </p:nvCxnSpPr>
        <p:spPr>
          <a:xfrm>
            <a:off x="9566989" y="1985306"/>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3BF8C7F-88FB-56C8-FE0D-FE8E5A1C79A4}"/>
              </a:ext>
            </a:extLst>
          </p:cNvPr>
          <p:cNvCxnSpPr>
            <a:cxnSpLocks/>
          </p:cNvCxnSpPr>
          <p:nvPr/>
        </p:nvCxnSpPr>
        <p:spPr>
          <a:xfrm flipV="1">
            <a:off x="9740522" y="1985306"/>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1564704-15B8-0A72-B164-6ED44F32FC13}"/>
              </a:ext>
            </a:extLst>
          </p:cNvPr>
          <p:cNvCxnSpPr>
            <a:cxnSpLocks/>
          </p:cNvCxnSpPr>
          <p:nvPr/>
        </p:nvCxnSpPr>
        <p:spPr>
          <a:xfrm>
            <a:off x="9940476" y="2310701"/>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771F13F3-42B2-BC2F-85A4-F2E9CFDCB8AC}"/>
              </a:ext>
            </a:extLst>
          </p:cNvPr>
          <p:cNvCxnSpPr>
            <a:cxnSpLocks/>
          </p:cNvCxnSpPr>
          <p:nvPr/>
        </p:nvCxnSpPr>
        <p:spPr>
          <a:xfrm flipV="1">
            <a:off x="10114009" y="2310701"/>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Content Placeholder 2">
            <a:extLst>
              <a:ext uri="{FF2B5EF4-FFF2-40B4-BE49-F238E27FC236}">
                <a16:creationId xmlns:a16="http://schemas.microsoft.com/office/drawing/2014/main" id="{D7A28B6C-39A1-AACD-B20B-322EA5A6FC7B}"/>
              </a:ext>
            </a:extLst>
          </p:cNvPr>
          <p:cNvSpPr txBox="1">
            <a:spLocks/>
          </p:cNvSpPr>
          <p:nvPr/>
        </p:nvSpPr>
        <p:spPr>
          <a:xfrm>
            <a:off x="4122917" y="4700527"/>
            <a:ext cx="1129589"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Policy, FAQ, product information, etc.</a:t>
            </a:r>
          </a:p>
          <a:p>
            <a:pPr marL="0" indent="0" algn="ctr">
              <a:buFont typeface="Wingdings" panose="05000000000000000000" pitchFamily="2" charset="2"/>
              <a:buNone/>
            </a:pPr>
            <a:endParaRPr lang="en-US" sz="1400" dirty="0"/>
          </a:p>
        </p:txBody>
      </p:sp>
      <p:sp>
        <p:nvSpPr>
          <p:cNvPr id="133" name="Content Placeholder 2">
            <a:extLst>
              <a:ext uri="{FF2B5EF4-FFF2-40B4-BE49-F238E27FC236}">
                <a16:creationId xmlns:a16="http://schemas.microsoft.com/office/drawing/2014/main" id="{A5E102DD-A727-7B68-BEC6-8C56F85A54DD}"/>
              </a:ext>
            </a:extLst>
          </p:cNvPr>
          <p:cNvSpPr txBox="1">
            <a:spLocks/>
          </p:cNvSpPr>
          <p:nvPr/>
        </p:nvSpPr>
        <p:spPr>
          <a:xfrm>
            <a:off x="8366305" y="4700527"/>
            <a:ext cx="1200684"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Reading level</a:t>
            </a:r>
          </a:p>
          <a:p>
            <a:pPr marL="0" indent="0">
              <a:buFont typeface="Wingdings" panose="05000000000000000000" pitchFamily="2" charset="2"/>
              <a:buNone/>
            </a:pPr>
            <a:r>
              <a:rPr lang="en-US" sz="1400" dirty="0"/>
              <a:t>Reading time</a:t>
            </a:r>
          </a:p>
          <a:p>
            <a:pPr marL="0" indent="0">
              <a:buFont typeface="Wingdings" panose="05000000000000000000" pitchFamily="2" charset="2"/>
              <a:buNone/>
            </a:pPr>
            <a:r>
              <a:rPr lang="en-US" sz="1400" dirty="0"/>
              <a:t>Politeness</a:t>
            </a:r>
          </a:p>
          <a:p>
            <a:pPr marL="0" indent="0">
              <a:buFont typeface="Wingdings" panose="05000000000000000000" pitchFamily="2" charset="2"/>
              <a:buNone/>
            </a:pPr>
            <a:endParaRPr lang="en-US" sz="1400" dirty="0"/>
          </a:p>
          <a:p>
            <a:pPr marL="0" indent="0" algn="ctr">
              <a:buFont typeface="Wingdings" panose="05000000000000000000" pitchFamily="2" charset="2"/>
              <a:buNone/>
            </a:pPr>
            <a:endParaRPr lang="en-US" sz="1400" dirty="0"/>
          </a:p>
        </p:txBody>
      </p:sp>
      <p:sp>
        <p:nvSpPr>
          <p:cNvPr id="134" name="Content Placeholder 2">
            <a:extLst>
              <a:ext uri="{FF2B5EF4-FFF2-40B4-BE49-F238E27FC236}">
                <a16:creationId xmlns:a16="http://schemas.microsoft.com/office/drawing/2014/main" id="{9C5BAF31-5584-753A-318B-BE9F8A0B0E18}"/>
              </a:ext>
            </a:extLst>
          </p:cNvPr>
          <p:cNvSpPr txBox="1">
            <a:spLocks/>
          </p:cNvSpPr>
          <p:nvPr/>
        </p:nvSpPr>
        <p:spPr>
          <a:xfrm>
            <a:off x="6323192" y="4700527"/>
            <a:ext cx="1434968"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Financial Advice</a:t>
            </a:r>
          </a:p>
          <a:p>
            <a:pPr marL="0" indent="0">
              <a:buFont typeface="Wingdings" panose="05000000000000000000" pitchFamily="2" charset="2"/>
              <a:buNone/>
            </a:pPr>
            <a:r>
              <a:rPr lang="en-US" sz="1400" dirty="0"/>
              <a:t>Competitors (ban list)</a:t>
            </a:r>
          </a:p>
          <a:p>
            <a:pPr marL="0" indent="0">
              <a:buNone/>
            </a:pPr>
            <a:r>
              <a:rPr lang="en-US" sz="1400" dirty="0"/>
              <a:t>PII / sensitive information</a:t>
            </a:r>
          </a:p>
          <a:p>
            <a:pPr marL="0" indent="0">
              <a:buFont typeface="Wingdings" panose="05000000000000000000" pitchFamily="2" charset="2"/>
              <a:buNone/>
            </a:pPr>
            <a:r>
              <a:rPr lang="en-US" sz="1400" dirty="0"/>
              <a:t>Offensive language</a:t>
            </a:r>
          </a:p>
          <a:p>
            <a:pPr marL="0" indent="0">
              <a:buFont typeface="Wingdings" panose="05000000000000000000" pitchFamily="2" charset="2"/>
              <a:buNone/>
            </a:pPr>
            <a:r>
              <a:rPr lang="en-US" sz="1400" dirty="0"/>
              <a:t>Bias</a:t>
            </a:r>
          </a:p>
          <a:p>
            <a:pPr marL="0" indent="0">
              <a:buFont typeface="Wingdings" panose="05000000000000000000" pitchFamily="2" charset="2"/>
              <a:buNone/>
            </a:pPr>
            <a:endParaRPr lang="en-US" sz="1400" dirty="0"/>
          </a:p>
          <a:p>
            <a:pPr marL="0" indent="0" algn="ctr">
              <a:buFont typeface="Wingdings" panose="05000000000000000000" pitchFamily="2" charset="2"/>
              <a:buNone/>
            </a:pPr>
            <a:endParaRPr lang="en-US" sz="1400" dirty="0"/>
          </a:p>
        </p:txBody>
      </p:sp>
      <p:sp>
        <p:nvSpPr>
          <p:cNvPr id="135" name="Content Placeholder 2">
            <a:extLst>
              <a:ext uri="{FF2B5EF4-FFF2-40B4-BE49-F238E27FC236}">
                <a16:creationId xmlns:a16="http://schemas.microsoft.com/office/drawing/2014/main" id="{13ED12A8-D5BE-48F2-8825-80620E440DA5}"/>
              </a:ext>
            </a:extLst>
          </p:cNvPr>
          <p:cNvSpPr txBox="1">
            <a:spLocks/>
          </p:cNvSpPr>
          <p:nvPr/>
        </p:nvSpPr>
        <p:spPr>
          <a:xfrm>
            <a:off x="7541627" y="5706809"/>
            <a:ext cx="964889"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Relevance check</a:t>
            </a:r>
          </a:p>
          <a:p>
            <a:pPr marL="0" indent="0" algn="ctr">
              <a:buFont typeface="Wingdings" panose="05000000000000000000" pitchFamily="2" charset="2"/>
              <a:buNone/>
            </a:pPr>
            <a:endParaRPr lang="en-US" sz="1400" dirty="0"/>
          </a:p>
        </p:txBody>
      </p:sp>
      <p:sp>
        <p:nvSpPr>
          <p:cNvPr id="136" name="Rectangle 135">
            <a:extLst>
              <a:ext uri="{FF2B5EF4-FFF2-40B4-BE49-F238E27FC236}">
                <a16:creationId xmlns:a16="http://schemas.microsoft.com/office/drawing/2014/main" id="{093AC343-8EE2-D0F7-1FCE-579431AC1CB8}"/>
              </a:ext>
            </a:extLst>
          </p:cNvPr>
          <p:cNvSpPr/>
          <p:nvPr/>
        </p:nvSpPr>
        <p:spPr>
          <a:xfrm>
            <a:off x="4020090" y="4657361"/>
            <a:ext cx="2047742" cy="1872027"/>
          </a:xfrm>
          <a:prstGeom prst="rect">
            <a:avLst/>
          </a:prstGeom>
          <a:solidFill>
            <a:schemeClr val="bg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56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p:bldP spid="127" grpId="0"/>
      <p:bldP spid="132" grpId="0"/>
      <p:bldP spid="133" grpId="0"/>
      <p:bldP spid="134" grpId="0"/>
      <p:bldP spid="1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E8541-A37F-3119-A328-796065000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7AF41-839E-7A20-6E85-27A294E54D3B}"/>
              </a:ext>
            </a:extLst>
          </p:cNvPr>
          <p:cNvSpPr>
            <a:spLocks noGrp="1"/>
          </p:cNvSpPr>
          <p:nvPr>
            <p:ph type="title"/>
          </p:nvPr>
        </p:nvSpPr>
        <p:spPr>
          <a:xfrm>
            <a:off x="827999" y="302950"/>
            <a:ext cx="11102063" cy="677108"/>
          </a:xfrm>
        </p:spPr>
        <p:txBody>
          <a:bodyPr/>
          <a:lstStyle/>
          <a:p>
            <a:r>
              <a:rPr lang="en-US" dirty="0"/>
              <a:t>Guardrails protect against both user and model behavior…</a:t>
            </a:r>
          </a:p>
        </p:txBody>
      </p:sp>
      <p:sp>
        <p:nvSpPr>
          <p:cNvPr id="3" name="Content Placeholder 2">
            <a:extLst>
              <a:ext uri="{FF2B5EF4-FFF2-40B4-BE49-F238E27FC236}">
                <a16:creationId xmlns:a16="http://schemas.microsoft.com/office/drawing/2014/main" id="{D9EA247B-4DD6-B8F8-9DCE-F573F8A450EA}"/>
              </a:ext>
            </a:extLst>
          </p:cNvPr>
          <p:cNvSpPr>
            <a:spLocks noGrp="1"/>
          </p:cNvSpPr>
          <p:nvPr>
            <p:ph sz="quarter" idx="10"/>
          </p:nvPr>
        </p:nvSpPr>
        <p:spPr>
          <a:xfrm>
            <a:off x="828674" y="1479550"/>
            <a:ext cx="4464543" cy="4837113"/>
          </a:xfrm>
        </p:spPr>
        <p:txBody>
          <a:bodyPr/>
          <a:lstStyle/>
          <a:p>
            <a:pPr marL="0" marR="0"/>
            <a:r>
              <a:rPr lang="en-US" dirty="0">
                <a:effectLst/>
              </a:rPr>
              <a:t>Input (user behavior): the open-ended input can lead to undesired situations, with customers:</a:t>
            </a:r>
          </a:p>
          <a:p>
            <a:pPr marL="358775" lvl="1"/>
            <a:r>
              <a:rPr lang="en-US" dirty="0">
                <a:effectLst/>
              </a:rPr>
              <a:t>Asking about competitors</a:t>
            </a:r>
          </a:p>
          <a:p>
            <a:pPr marL="358775" lvl="1"/>
            <a:r>
              <a:rPr lang="en-US" dirty="0"/>
              <a:t>Asking about off-topic subjects</a:t>
            </a:r>
          </a:p>
          <a:p>
            <a:pPr marL="358775" lvl="1"/>
            <a:r>
              <a:rPr lang="en-US" dirty="0"/>
              <a:t>Asking biased questions</a:t>
            </a:r>
          </a:p>
          <a:p>
            <a:pPr marL="358775" lvl="1"/>
            <a:r>
              <a:rPr lang="en-US" dirty="0"/>
              <a:t>Trying to elicit harmful language</a:t>
            </a:r>
          </a:p>
          <a:p>
            <a:pPr marL="358775" lvl="1"/>
            <a:r>
              <a:rPr lang="en-US" dirty="0"/>
              <a:t>Trying to elicit sensitive information</a:t>
            </a:r>
          </a:p>
          <a:p>
            <a:pPr marL="358775" lvl="1"/>
            <a:r>
              <a:rPr lang="en-US" dirty="0"/>
              <a:t>Etc.</a:t>
            </a:r>
          </a:p>
          <a:p>
            <a:pPr marL="0" marR="0" indent="0">
              <a:buNone/>
            </a:pPr>
            <a:endParaRPr lang="en-US" dirty="0">
              <a:effectLst/>
            </a:endParaRPr>
          </a:p>
          <a:p>
            <a:pPr marL="0" marR="0"/>
            <a:endParaRPr lang="en-US" dirty="0"/>
          </a:p>
          <a:p>
            <a:pPr marL="0" marR="0"/>
            <a:endParaRPr lang="en-US" dirty="0">
              <a:effectLst/>
            </a:endParaRPr>
          </a:p>
          <a:p>
            <a:pPr marL="0" marR="0"/>
            <a:endParaRPr lang="en-US" dirty="0"/>
          </a:p>
          <a:p>
            <a:pPr marL="0" marR="0" indent="0">
              <a:buNone/>
            </a:pPr>
            <a:endParaRPr lang="en-US" dirty="0">
              <a:effectLst/>
            </a:endParaRPr>
          </a:p>
        </p:txBody>
      </p:sp>
      <p:pic>
        <p:nvPicPr>
          <p:cNvPr id="9" name="Picture 8">
            <a:extLst>
              <a:ext uri="{FF2B5EF4-FFF2-40B4-BE49-F238E27FC236}">
                <a16:creationId xmlns:a16="http://schemas.microsoft.com/office/drawing/2014/main" id="{832FA1F4-87EE-D75A-40C0-CB4E91E21D77}"/>
              </a:ext>
            </a:extLst>
          </p:cNvPr>
          <p:cNvPicPr>
            <a:picLocks noChangeAspect="1"/>
          </p:cNvPicPr>
          <p:nvPr/>
        </p:nvPicPr>
        <p:blipFill>
          <a:blip r:embed="rId3"/>
          <a:stretch>
            <a:fillRect/>
          </a:stretch>
        </p:blipFill>
        <p:spPr>
          <a:xfrm>
            <a:off x="3646979" y="4146143"/>
            <a:ext cx="4707539" cy="2295218"/>
          </a:xfrm>
          <a:prstGeom prst="rect">
            <a:avLst/>
          </a:prstGeom>
        </p:spPr>
      </p:pic>
      <p:sp>
        <p:nvSpPr>
          <p:cNvPr id="10" name="TextBox 9">
            <a:extLst>
              <a:ext uri="{FF2B5EF4-FFF2-40B4-BE49-F238E27FC236}">
                <a16:creationId xmlns:a16="http://schemas.microsoft.com/office/drawing/2014/main" id="{02548C51-4472-D16F-1731-9A256F5E83F7}"/>
              </a:ext>
            </a:extLst>
          </p:cNvPr>
          <p:cNvSpPr txBox="1"/>
          <p:nvPr/>
        </p:nvSpPr>
        <p:spPr>
          <a:xfrm>
            <a:off x="3646979" y="6318251"/>
            <a:ext cx="2591604" cy="246221"/>
          </a:xfrm>
          <a:prstGeom prst="rect">
            <a:avLst/>
          </a:prstGeom>
          <a:noFill/>
        </p:spPr>
        <p:txBody>
          <a:bodyPr wrap="square">
            <a:spAutoFit/>
          </a:bodyPr>
          <a:lstStyle/>
          <a:p>
            <a:r>
              <a:rPr lang="en-US" sz="1000" dirty="0"/>
              <a:t>ref: </a:t>
            </a:r>
            <a:r>
              <a:rPr lang="en-US" sz="1000" dirty="0">
                <a:effectLst/>
              </a:rPr>
              <a:t>https://</a:t>
            </a:r>
            <a:r>
              <a:rPr lang="en-US" sz="1000" dirty="0" err="1">
                <a:effectLst/>
              </a:rPr>
              <a:t>www.guardrailsai.com</a:t>
            </a:r>
            <a:r>
              <a:rPr lang="en-US" sz="1000" dirty="0">
                <a:effectLst/>
              </a:rPr>
              <a:t>/docs</a:t>
            </a:r>
          </a:p>
        </p:txBody>
      </p:sp>
      <p:sp>
        <p:nvSpPr>
          <p:cNvPr id="4" name="Content Placeholder 2">
            <a:extLst>
              <a:ext uri="{FF2B5EF4-FFF2-40B4-BE49-F238E27FC236}">
                <a16:creationId xmlns:a16="http://schemas.microsoft.com/office/drawing/2014/main" id="{43746AAC-0B5C-020A-B66A-EE928867B886}"/>
              </a:ext>
            </a:extLst>
          </p:cNvPr>
          <p:cNvSpPr txBox="1">
            <a:spLocks/>
          </p:cNvSpPr>
          <p:nvPr/>
        </p:nvSpPr>
        <p:spPr>
          <a:xfrm>
            <a:off x="6000749" y="1479550"/>
            <a:ext cx="4707539" cy="483711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a:r>
              <a:rPr lang="en-US" dirty="0"/>
              <a:t>Output (model behavior): The inherent uncontrollability can lead to undesired situations, with the model: </a:t>
            </a:r>
          </a:p>
          <a:p>
            <a:pPr marL="358775" lvl="1"/>
            <a:r>
              <a:rPr lang="en-US" dirty="0"/>
              <a:t>Generating stereotypical, offensive, harmful language</a:t>
            </a:r>
          </a:p>
          <a:p>
            <a:pPr marL="358775" lvl="1"/>
            <a:r>
              <a:rPr lang="en-US" dirty="0"/>
              <a:t>Generating wrong information (hallucination)</a:t>
            </a:r>
          </a:p>
          <a:p>
            <a:pPr marL="0" indent="0">
              <a:buFont typeface="Wingdings" panose="05000000000000000000" pitchFamily="2" charset="2"/>
              <a:buNone/>
            </a:pPr>
            <a:endParaRPr lang="en-US" dirty="0"/>
          </a:p>
          <a:p>
            <a:pPr marL="0"/>
            <a:endParaRPr lang="en-US" dirty="0"/>
          </a:p>
          <a:p>
            <a:pPr marL="0"/>
            <a:endParaRPr lang="en-US" dirty="0"/>
          </a:p>
          <a:p>
            <a:pPr marL="0"/>
            <a:endParaRPr lang="en-US" dirty="0"/>
          </a:p>
          <a:p>
            <a:pPr marL="0" indent="0">
              <a:buFont typeface="Wingdings" panose="05000000000000000000" pitchFamily="2" charset="2"/>
              <a:buNone/>
            </a:pPr>
            <a:endParaRPr lang="en-US" dirty="0"/>
          </a:p>
        </p:txBody>
      </p:sp>
      <p:pic>
        <p:nvPicPr>
          <p:cNvPr id="5" name="Picture 4" descr="ING Stage Vlog - VSAE">
            <a:extLst>
              <a:ext uri="{FF2B5EF4-FFF2-40B4-BE49-F238E27FC236}">
                <a16:creationId xmlns:a16="http://schemas.microsoft.com/office/drawing/2014/main" id="{6C2A27A9-4B7E-1AC4-29F0-DA41FF4B0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7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474AE-D210-2785-37A5-730EAED387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57E20-15EE-E0CF-1BBE-2D40070EBC2B}"/>
              </a:ext>
            </a:extLst>
          </p:cNvPr>
          <p:cNvSpPr>
            <a:spLocks noGrp="1"/>
          </p:cNvSpPr>
          <p:nvPr>
            <p:ph type="title"/>
          </p:nvPr>
        </p:nvSpPr>
        <p:spPr>
          <a:xfrm>
            <a:off x="827999" y="302950"/>
            <a:ext cx="11102063" cy="677108"/>
          </a:xfrm>
        </p:spPr>
        <p:txBody>
          <a:bodyPr/>
          <a:lstStyle/>
          <a:p>
            <a:r>
              <a:rPr lang="en-US" dirty="0"/>
              <a:t>… and can help shape output into user-friendly text</a:t>
            </a:r>
          </a:p>
        </p:txBody>
      </p:sp>
      <p:sp>
        <p:nvSpPr>
          <p:cNvPr id="3" name="Content Placeholder 2">
            <a:extLst>
              <a:ext uri="{FF2B5EF4-FFF2-40B4-BE49-F238E27FC236}">
                <a16:creationId xmlns:a16="http://schemas.microsoft.com/office/drawing/2014/main" id="{517213DF-6BBC-FDDC-206F-DA2990D0918E}"/>
              </a:ext>
            </a:extLst>
          </p:cNvPr>
          <p:cNvSpPr>
            <a:spLocks noGrp="1"/>
          </p:cNvSpPr>
          <p:nvPr>
            <p:ph sz="quarter" idx="10"/>
          </p:nvPr>
        </p:nvSpPr>
        <p:spPr>
          <a:xfrm>
            <a:off x="828674" y="1479550"/>
            <a:ext cx="4464543" cy="4837113"/>
          </a:xfrm>
        </p:spPr>
        <p:txBody>
          <a:bodyPr/>
          <a:lstStyle/>
          <a:p>
            <a:pPr marL="0" marR="0"/>
            <a:r>
              <a:rPr lang="en-US" dirty="0">
                <a:effectLst/>
              </a:rPr>
              <a:t>Input (user behavior): the open-ended input can lead to undesired situations, with customers:</a:t>
            </a:r>
          </a:p>
          <a:p>
            <a:pPr marL="358775" lvl="1"/>
            <a:r>
              <a:rPr lang="en-US" dirty="0">
                <a:effectLst/>
              </a:rPr>
              <a:t>Asking about competitors</a:t>
            </a:r>
          </a:p>
          <a:p>
            <a:pPr marL="358775" lvl="1"/>
            <a:r>
              <a:rPr lang="en-US" dirty="0"/>
              <a:t>Asking about off-topic subjects</a:t>
            </a:r>
          </a:p>
          <a:p>
            <a:pPr marL="358775" lvl="1"/>
            <a:r>
              <a:rPr lang="en-US" dirty="0"/>
              <a:t>Asking biased questions</a:t>
            </a:r>
          </a:p>
          <a:p>
            <a:pPr marL="358775" lvl="1"/>
            <a:r>
              <a:rPr lang="en-US" dirty="0"/>
              <a:t>Trying to elicit harmful language</a:t>
            </a:r>
          </a:p>
          <a:p>
            <a:pPr marL="358775" lvl="1"/>
            <a:r>
              <a:rPr lang="en-US" dirty="0"/>
              <a:t>Trying to elicit sensitive information</a:t>
            </a:r>
          </a:p>
          <a:p>
            <a:pPr marL="358775" lvl="1"/>
            <a:r>
              <a:rPr lang="en-US" dirty="0"/>
              <a:t>Etc.</a:t>
            </a:r>
          </a:p>
          <a:p>
            <a:pPr marL="0" marR="0" indent="0">
              <a:buNone/>
            </a:pPr>
            <a:endParaRPr lang="en-US" dirty="0">
              <a:effectLst/>
            </a:endParaRPr>
          </a:p>
          <a:p>
            <a:pPr marL="0" marR="0"/>
            <a:endParaRPr lang="en-US" dirty="0"/>
          </a:p>
          <a:p>
            <a:pPr marL="0" marR="0"/>
            <a:endParaRPr lang="en-US" dirty="0">
              <a:effectLst/>
            </a:endParaRPr>
          </a:p>
          <a:p>
            <a:pPr marL="0" marR="0"/>
            <a:endParaRPr lang="en-US" dirty="0"/>
          </a:p>
          <a:p>
            <a:pPr marL="0" marR="0" indent="0">
              <a:buNone/>
            </a:pPr>
            <a:endParaRPr lang="en-US" dirty="0">
              <a:effectLst/>
            </a:endParaRPr>
          </a:p>
        </p:txBody>
      </p:sp>
      <p:pic>
        <p:nvPicPr>
          <p:cNvPr id="9" name="Picture 8">
            <a:extLst>
              <a:ext uri="{FF2B5EF4-FFF2-40B4-BE49-F238E27FC236}">
                <a16:creationId xmlns:a16="http://schemas.microsoft.com/office/drawing/2014/main" id="{4A108881-5DE7-2739-DB2C-C38A5C8D8DEC}"/>
              </a:ext>
            </a:extLst>
          </p:cNvPr>
          <p:cNvPicPr>
            <a:picLocks noChangeAspect="1"/>
          </p:cNvPicPr>
          <p:nvPr/>
        </p:nvPicPr>
        <p:blipFill>
          <a:blip r:embed="rId3"/>
          <a:stretch>
            <a:fillRect/>
          </a:stretch>
        </p:blipFill>
        <p:spPr>
          <a:xfrm>
            <a:off x="3646979" y="4146143"/>
            <a:ext cx="4707539" cy="2295218"/>
          </a:xfrm>
          <a:prstGeom prst="rect">
            <a:avLst/>
          </a:prstGeom>
        </p:spPr>
      </p:pic>
      <p:sp>
        <p:nvSpPr>
          <p:cNvPr id="10" name="TextBox 9">
            <a:extLst>
              <a:ext uri="{FF2B5EF4-FFF2-40B4-BE49-F238E27FC236}">
                <a16:creationId xmlns:a16="http://schemas.microsoft.com/office/drawing/2014/main" id="{379E8126-83AC-B064-D4BE-396421BB3234}"/>
              </a:ext>
            </a:extLst>
          </p:cNvPr>
          <p:cNvSpPr txBox="1"/>
          <p:nvPr/>
        </p:nvSpPr>
        <p:spPr>
          <a:xfrm>
            <a:off x="3646979" y="6318251"/>
            <a:ext cx="2591604" cy="246221"/>
          </a:xfrm>
          <a:prstGeom prst="rect">
            <a:avLst/>
          </a:prstGeom>
          <a:noFill/>
        </p:spPr>
        <p:txBody>
          <a:bodyPr wrap="square">
            <a:spAutoFit/>
          </a:bodyPr>
          <a:lstStyle/>
          <a:p>
            <a:r>
              <a:rPr lang="en-US" sz="1000" dirty="0"/>
              <a:t>ref: </a:t>
            </a:r>
            <a:r>
              <a:rPr lang="en-US" sz="1000" dirty="0">
                <a:effectLst/>
              </a:rPr>
              <a:t>https://</a:t>
            </a:r>
            <a:r>
              <a:rPr lang="en-US" sz="1000" dirty="0" err="1">
                <a:effectLst/>
              </a:rPr>
              <a:t>www.guardrailsai.com</a:t>
            </a:r>
            <a:r>
              <a:rPr lang="en-US" sz="1000" dirty="0">
                <a:effectLst/>
              </a:rPr>
              <a:t>/docs</a:t>
            </a:r>
          </a:p>
        </p:txBody>
      </p:sp>
      <p:sp>
        <p:nvSpPr>
          <p:cNvPr id="4" name="Content Placeholder 2">
            <a:extLst>
              <a:ext uri="{FF2B5EF4-FFF2-40B4-BE49-F238E27FC236}">
                <a16:creationId xmlns:a16="http://schemas.microsoft.com/office/drawing/2014/main" id="{B8D56E79-A33F-C7AA-82D0-A9CF75EF0543}"/>
              </a:ext>
            </a:extLst>
          </p:cNvPr>
          <p:cNvSpPr txBox="1">
            <a:spLocks/>
          </p:cNvSpPr>
          <p:nvPr/>
        </p:nvSpPr>
        <p:spPr>
          <a:xfrm>
            <a:off x="6000749" y="1479550"/>
            <a:ext cx="4707539" cy="483711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a:r>
              <a:rPr lang="en-US" dirty="0"/>
              <a:t>Output (generated text) can be reshaped into the right:</a:t>
            </a:r>
          </a:p>
          <a:p>
            <a:pPr marL="358775" lvl="1"/>
            <a:r>
              <a:rPr lang="en-US" dirty="0"/>
              <a:t>Reading level</a:t>
            </a:r>
          </a:p>
          <a:p>
            <a:pPr marL="358775" lvl="1"/>
            <a:r>
              <a:rPr lang="en-US" dirty="0"/>
              <a:t>Length</a:t>
            </a:r>
          </a:p>
          <a:p>
            <a:pPr marL="358775" lvl="1"/>
            <a:r>
              <a:rPr lang="en-US" dirty="0"/>
              <a:t>Tone-of-voice </a:t>
            </a:r>
          </a:p>
          <a:p>
            <a:pPr marL="358775" lvl="1"/>
            <a:r>
              <a:rPr lang="en-US" dirty="0"/>
              <a:t>Etc.</a:t>
            </a:r>
          </a:p>
          <a:p>
            <a:pPr marL="0" indent="0">
              <a:buFont typeface="Wingdings" panose="05000000000000000000" pitchFamily="2" charset="2"/>
              <a:buNone/>
            </a:pPr>
            <a:endParaRPr lang="en-US" dirty="0"/>
          </a:p>
          <a:p>
            <a:pPr marL="0"/>
            <a:endParaRPr lang="en-US" dirty="0"/>
          </a:p>
          <a:p>
            <a:pPr marL="0"/>
            <a:endParaRPr lang="en-US" dirty="0"/>
          </a:p>
          <a:p>
            <a:pPr marL="0"/>
            <a:endParaRPr lang="en-US" dirty="0"/>
          </a:p>
          <a:p>
            <a:pPr marL="0" indent="0">
              <a:buFont typeface="Wingdings" panose="05000000000000000000" pitchFamily="2" charset="2"/>
              <a:buNone/>
            </a:pPr>
            <a:endParaRPr lang="en-US" dirty="0"/>
          </a:p>
        </p:txBody>
      </p:sp>
      <p:sp>
        <p:nvSpPr>
          <p:cNvPr id="6" name="Rectangle 5">
            <a:extLst>
              <a:ext uri="{FF2B5EF4-FFF2-40B4-BE49-F238E27FC236}">
                <a16:creationId xmlns:a16="http://schemas.microsoft.com/office/drawing/2014/main" id="{1BE401B9-5EA4-23BB-09CA-3433C2A39A3F}"/>
              </a:ext>
            </a:extLst>
          </p:cNvPr>
          <p:cNvSpPr/>
          <p:nvPr/>
        </p:nvSpPr>
        <p:spPr>
          <a:xfrm>
            <a:off x="542925" y="1371600"/>
            <a:ext cx="4750292" cy="2774543"/>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G Stage Vlog - VSAE">
            <a:extLst>
              <a:ext uri="{FF2B5EF4-FFF2-40B4-BE49-F238E27FC236}">
                <a16:creationId xmlns:a16="http://schemas.microsoft.com/office/drawing/2014/main" id="{3E5245CD-C11E-93CE-3C94-BC71317F2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91776-3FB1-5512-3296-16F9F09F6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03991-4685-FE3C-5EBA-1FEE96AFA2ED}"/>
              </a:ext>
            </a:extLst>
          </p:cNvPr>
          <p:cNvSpPr>
            <a:spLocks noGrp="1"/>
          </p:cNvSpPr>
          <p:nvPr>
            <p:ph type="title"/>
          </p:nvPr>
        </p:nvSpPr>
        <p:spPr/>
        <p:txBody>
          <a:bodyPr/>
          <a:lstStyle/>
          <a:p>
            <a:r>
              <a:rPr lang="nl-NL" dirty="0" err="1"/>
              <a:t>Outline</a:t>
            </a:r>
            <a:r>
              <a:rPr lang="nl-NL" dirty="0"/>
              <a:t> </a:t>
            </a:r>
            <a:r>
              <a:rPr lang="nl-NL" dirty="0" err="1"/>
              <a:t>day</a:t>
            </a:r>
            <a:r>
              <a:rPr lang="nl-NL" dirty="0"/>
              <a:t> 3</a:t>
            </a:r>
            <a:endParaRPr lang="en-NL"/>
          </a:p>
        </p:txBody>
      </p:sp>
      <p:sp>
        <p:nvSpPr>
          <p:cNvPr id="3" name="Content Placeholder 2">
            <a:extLst>
              <a:ext uri="{FF2B5EF4-FFF2-40B4-BE49-F238E27FC236}">
                <a16:creationId xmlns:a16="http://schemas.microsoft.com/office/drawing/2014/main" id="{E921DA9B-7255-555D-C293-CBC5E1FB055C}"/>
              </a:ext>
            </a:extLst>
          </p:cNvPr>
          <p:cNvSpPr>
            <a:spLocks noGrp="1"/>
          </p:cNvSpPr>
          <p:nvPr>
            <p:ph sz="quarter" idx="10"/>
          </p:nvPr>
        </p:nvSpPr>
        <p:spPr>
          <a:xfrm>
            <a:off x="828675" y="1479550"/>
            <a:ext cx="5999545" cy="4837113"/>
          </a:xfrm>
        </p:spPr>
        <p:txBody>
          <a:bodyPr/>
          <a:lstStyle/>
          <a:p>
            <a:pPr marL="0" indent="0">
              <a:buNone/>
            </a:pPr>
            <a:r>
              <a:rPr lang="en-US" dirty="0"/>
              <a:t>Topics for today:</a:t>
            </a:r>
          </a:p>
          <a:p>
            <a:pPr>
              <a:buFontTx/>
              <a:buChar char="-"/>
            </a:pPr>
            <a:r>
              <a:rPr lang="en-US" dirty="0"/>
              <a:t>Mitigation Strategies</a:t>
            </a:r>
          </a:p>
          <a:p>
            <a:pPr>
              <a:buFontTx/>
              <a:buChar char="-"/>
            </a:pPr>
            <a:endParaRPr lang="en-US" sz="600" dirty="0"/>
          </a:p>
          <a:p>
            <a:pPr>
              <a:buFontTx/>
              <a:buChar char="-"/>
            </a:pPr>
            <a:r>
              <a:rPr lang="en-US" dirty="0">
                <a:solidFill>
                  <a:schemeClr val="bg1">
                    <a:lumMod val="85000"/>
                  </a:schemeClr>
                </a:solidFill>
              </a:rPr>
              <a:t>Controlling and Improving</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Scalability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Case Study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Closure</a:t>
            </a:r>
          </a:p>
          <a:p>
            <a:pPr>
              <a:buFontTx/>
              <a:buChar char="-"/>
            </a:pPr>
            <a:endParaRPr lang="en-US" dirty="0"/>
          </a:p>
          <a:p>
            <a:pPr>
              <a:buFontTx/>
              <a:buChar char="-"/>
            </a:pPr>
            <a:endParaRPr lang="en-US" sz="600" dirty="0"/>
          </a:p>
          <a:p>
            <a:pPr lvl="1">
              <a:buFontTx/>
              <a:buChar char="-"/>
            </a:pPr>
            <a:endParaRPr lang="en-US" dirty="0"/>
          </a:p>
          <a:p>
            <a:pPr lvl="1">
              <a:buFontTx/>
              <a:buChar char="-"/>
            </a:pPr>
            <a:endParaRPr lang="en-US" dirty="0"/>
          </a:p>
          <a:p>
            <a:pPr lvl="1">
              <a:buFontTx/>
              <a:buChar char="-"/>
            </a:pPr>
            <a:endParaRPr lang="en-US" dirty="0"/>
          </a:p>
          <a:p>
            <a:pPr marL="0" indent="0">
              <a:buNone/>
            </a:pPr>
            <a:endParaRPr lang="en-US" i="1" dirty="0"/>
          </a:p>
          <a:p>
            <a:pPr marL="0" indent="0">
              <a:buNone/>
            </a:pPr>
            <a:endParaRPr lang="en-US" dirty="0"/>
          </a:p>
        </p:txBody>
      </p:sp>
      <p:pic>
        <p:nvPicPr>
          <p:cNvPr id="5" name="Picture 4" descr="ING Stage Vlog - VSAE">
            <a:extLst>
              <a:ext uri="{FF2B5EF4-FFF2-40B4-BE49-F238E27FC236}">
                <a16:creationId xmlns:a16="http://schemas.microsoft.com/office/drawing/2014/main" id="{23B53D15-380A-F76A-29B6-F98CD3F2E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01AD4B-89CE-E849-4076-3BFB0D2EC404}"/>
              </a:ext>
            </a:extLst>
          </p:cNvPr>
          <p:cNvPicPr>
            <a:picLocks noChangeAspect="1"/>
          </p:cNvPicPr>
          <p:nvPr/>
        </p:nvPicPr>
        <p:blipFill>
          <a:blip r:embed="rId4"/>
          <a:stretch>
            <a:fillRect/>
          </a:stretch>
        </p:blipFill>
        <p:spPr>
          <a:xfrm>
            <a:off x="7273741" y="513768"/>
            <a:ext cx="4535780" cy="914243"/>
          </a:xfrm>
          <a:prstGeom prst="rect">
            <a:avLst/>
          </a:prstGeom>
        </p:spPr>
      </p:pic>
      <p:pic>
        <p:nvPicPr>
          <p:cNvPr id="9" name="Picture 8">
            <a:extLst>
              <a:ext uri="{FF2B5EF4-FFF2-40B4-BE49-F238E27FC236}">
                <a16:creationId xmlns:a16="http://schemas.microsoft.com/office/drawing/2014/main" id="{0E9539C1-3249-F36C-CA5D-347C2CECB1A8}"/>
              </a:ext>
            </a:extLst>
          </p:cNvPr>
          <p:cNvPicPr>
            <a:picLocks noChangeAspect="1"/>
          </p:cNvPicPr>
          <p:nvPr/>
        </p:nvPicPr>
        <p:blipFill>
          <a:blip r:embed="rId5"/>
          <a:stretch>
            <a:fillRect/>
          </a:stretch>
        </p:blipFill>
        <p:spPr>
          <a:xfrm>
            <a:off x="7311686" y="1428011"/>
            <a:ext cx="4459890" cy="4796485"/>
          </a:xfrm>
          <a:prstGeom prst="rect">
            <a:avLst/>
          </a:prstGeom>
        </p:spPr>
      </p:pic>
    </p:spTree>
    <p:extLst>
      <p:ext uri="{BB962C8B-B14F-4D97-AF65-F5344CB8AC3E}">
        <p14:creationId xmlns:p14="http://schemas.microsoft.com/office/powerpoint/2010/main" val="3696923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C8ACD-0D29-D9EF-D2C0-749CDD633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4457-0908-CDA1-574C-30B2368FFE4E}"/>
              </a:ext>
            </a:extLst>
          </p:cNvPr>
          <p:cNvSpPr>
            <a:spLocks noGrp="1"/>
          </p:cNvSpPr>
          <p:nvPr>
            <p:ph type="title"/>
          </p:nvPr>
        </p:nvSpPr>
        <p:spPr>
          <a:xfrm>
            <a:off x="828000" y="302950"/>
            <a:ext cx="11013480" cy="677108"/>
          </a:xfrm>
        </p:spPr>
        <p:txBody>
          <a:bodyPr/>
          <a:lstStyle/>
          <a:p>
            <a:r>
              <a:rPr lang="en-US" dirty="0"/>
              <a:t>Mitigation strategy 2: guardrails</a:t>
            </a:r>
          </a:p>
        </p:txBody>
      </p:sp>
      <p:pic>
        <p:nvPicPr>
          <p:cNvPr id="5" name="Picture 4" descr="ING Stage Vlog - VSAE">
            <a:extLst>
              <a:ext uri="{FF2B5EF4-FFF2-40B4-BE49-F238E27FC236}">
                <a16:creationId xmlns:a16="http://schemas.microsoft.com/office/drawing/2014/main" id="{102600DA-0D17-F565-7329-57BFEAD21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0B37AEE-6C46-F960-8793-0C2FB6C4CBC6}"/>
              </a:ext>
            </a:extLst>
          </p:cNvPr>
          <p:cNvSpPr txBox="1">
            <a:spLocks/>
          </p:cNvSpPr>
          <p:nvPr/>
        </p:nvSpPr>
        <p:spPr>
          <a:xfrm>
            <a:off x="5312229" y="1620202"/>
            <a:ext cx="5805714" cy="396779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Finally, a reference dataset could be used daily to tune the guardrails (minimize False Positives and False Negatives)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With your LLM-application depending on partly black-box third-party FM and/or third-party guardrails, daily checks on whether the right guardrails flag up increase predictability of your application</a:t>
            </a:r>
          </a:p>
        </p:txBody>
      </p:sp>
      <p:pic>
        <p:nvPicPr>
          <p:cNvPr id="11" name="Picture 10">
            <a:extLst>
              <a:ext uri="{FF2B5EF4-FFF2-40B4-BE49-F238E27FC236}">
                <a16:creationId xmlns:a16="http://schemas.microsoft.com/office/drawing/2014/main" id="{DF09368F-8446-7869-AFC4-B8594C36876A}"/>
              </a:ext>
            </a:extLst>
          </p:cNvPr>
          <p:cNvPicPr>
            <a:picLocks noChangeAspect="1"/>
          </p:cNvPicPr>
          <p:nvPr/>
        </p:nvPicPr>
        <p:blipFill>
          <a:blip r:embed="rId4"/>
          <a:stretch>
            <a:fillRect/>
          </a:stretch>
        </p:blipFill>
        <p:spPr>
          <a:xfrm>
            <a:off x="881285" y="1620203"/>
            <a:ext cx="3103330" cy="4675794"/>
          </a:xfrm>
          <a:prstGeom prst="rect">
            <a:avLst/>
          </a:prstGeom>
        </p:spPr>
      </p:pic>
    </p:spTree>
    <p:extLst>
      <p:ext uri="{BB962C8B-B14F-4D97-AF65-F5344CB8AC3E}">
        <p14:creationId xmlns:p14="http://schemas.microsoft.com/office/powerpoint/2010/main" val="3560922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5B65-B81C-D1CF-BE59-3A305046E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73994-40C7-35B0-4570-8E4B87981345}"/>
              </a:ext>
            </a:extLst>
          </p:cNvPr>
          <p:cNvSpPr>
            <a:spLocks noGrp="1"/>
          </p:cNvSpPr>
          <p:nvPr>
            <p:ph type="title"/>
          </p:nvPr>
        </p:nvSpPr>
        <p:spPr/>
        <p:txBody>
          <a:bodyPr/>
          <a:lstStyle/>
          <a:p>
            <a:r>
              <a:rPr lang="en-US" sz="3200" dirty="0"/>
              <a:t>Mitigation strategy 3: design choices</a:t>
            </a:r>
            <a:endParaRPr lang="en-NL"/>
          </a:p>
        </p:txBody>
      </p:sp>
      <p:pic>
        <p:nvPicPr>
          <p:cNvPr id="5" name="Picture 4" descr="ING Stage Vlog - VSAE">
            <a:extLst>
              <a:ext uri="{FF2B5EF4-FFF2-40B4-BE49-F238E27FC236}">
                <a16:creationId xmlns:a16="http://schemas.microsoft.com/office/drawing/2014/main" id="{4E5C980F-3CE0-FFA8-F6D4-86F8FDA0C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BB175A-6F89-DEAF-5BE8-444C1783678B}"/>
              </a:ext>
            </a:extLst>
          </p:cNvPr>
          <p:cNvSpPr txBox="1"/>
          <p:nvPr/>
        </p:nvSpPr>
        <p:spPr>
          <a:xfrm>
            <a:off x="6581104" y="1648671"/>
            <a:ext cx="643945"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9" name="TextBox 8">
            <a:extLst>
              <a:ext uri="{FF2B5EF4-FFF2-40B4-BE49-F238E27FC236}">
                <a16:creationId xmlns:a16="http://schemas.microsoft.com/office/drawing/2014/main" id="{E9ECA7D9-E763-3F50-C305-0610301DC8A5}"/>
              </a:ext>
            </a:extLst>
          </p:cNvPr>
          <p:cNvSpPr txBox="1"/>
          <p:nvPr/>
        </p:nvSpPr>
        <p:spPr>
          <a:xfrm>
            <a:off x="5155976"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10" name="TextBox 9">
            <a:extLst>
              <a:ext uri="{FF2B5EF4-FFF2-40B4-BE49-F238E27FC236}">
                <a16:creationId xmlns:a16="http://schemas.microsoft.com/office/drawing/2014/main" id="{4B8215C1-81C5-1756-8983-257F18AA348B}"/>
              </a:ext>
            </a:extLst>
          </p:cNvPr>
          <p:cNvSpPr txBox="1"/>
          <p:nvPr/>
        </p:nvSpPr>
        <p:spPr>
          <a:xfrm>
            <a:off x="7667357"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11" name="Rectangle 10">
            <a:extLst>
              <a:ext uri="{FF2B5EF4-FFF2-40B4-BE49-F238E27FC236}">
                <a16:creationId xmlns:a16="http://schemas.microsoft.com/office/drawing/2014/main" id="{D352060B-4CC2-146F-8692-64962A896A86}"/>
              </a:ext>
            </a:extLst>
          </p:cNvPr>
          <p:cNvSpPr/>
          <p:nvPr/>
        </p:nvSpPr>
        <p:spPr>
          <a:xfrm>
            <a:off x="4829576" y="1506591"/>
            <a:ext cx="4159877"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568975E-2AA5-4438-4E65-B0C7D149CA9A}"/>
              </a:ext>
            </a:extLst>
          </p:cNvPr>
          <p:cNvCxnSpPr>
            <a:stCxn id="9" idx="3"/>
            <a:endCxn id="8" idx="1"/>
          </p:cNvCxnSpPr>
          <p:nvPr/>
        </p:nvCxnSpPr>
        <p:spPr>
          <a:xfrm>
            <a:off x="6156103" y="1833337"/>
            <a:ext cx="425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D055A7-F0A0-F58F-4A6B-AF9CC143BF26}"/>
              </a:ext>
            </a:extLst>
          </p:cNvPr>
          <p:cNvCxnSpPr>
            <a:cxnSpLocks/>
            <a:stCxn id="8" idx="3"/>
            <a:endCxn id="10" idx="1"/>
          </p:cNvCxnSpPr>
          <p:nvPr/>
        </p:nvCxnSpPr>
        <p:spPr>
          <a:xfrm>
            <a:off x="7225049" y="1833337"/>
            <a:ext cx="442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F5E3BFD5-7B2A-1FD9-3A28-A9396E0217C3}"/>
              </a:ext>
            </a:extLst>
          </p:cNvPr>
          <p:cNvSpPr>
            <a:spLocks noGrp="1"/>
          </p:cNvSpPr>
          <p:nvPr>
            <p:ph sz="quarter" idx="10"/>
          </p:nvPr>
        </p:nvSpPr>
        <p:spPr>
          <a:xfrm>
            <a:off x="430849" y="1618205"/>
            <a:ext cx="1541713" cy="538453"/>
          </a:xfrm>
        </p:spPr>
        <p:txBody>
          <a:bodyPr/>
          <a:lstStyle/>
          <a:p>
            <a:pPr marL="0" marR="0" indent="0">
              <a:buNone/>
            </a:pPr>
            <a:r>
              <a:rPr lang="en-US" dirty="0">
                <a:effectLst/>
              </a:rPr>
              <a:t>Reference:</a:t>
            </a:r>
            <a:endParaRPr lang="en-US" dirty="0"/>
          </a:p>
          <a:p>
            <a:pPr marL="0" marR="0"/>
            <a:endParaRPr lang="en-US" dirty="0">
              <a:effectLst/>
            </a:endParaRPr>
          </a:p>
          <a:p>
            <a:pPr marL="0" marR="0"/>
            <a:endParaRPr lang="en-US" dirty="0"/>
          </a:p>
          <a:p>
            <a:pPr marL="0" marR="0" indent="0">
              <a:buNone/>
            </a:pPr>
            <a:endParaRPr lang="en-US" dirty="0">
              <a:effectLst/>
            </a:endParaRPr>
          </a:p>
        </p:txBody>
      </p:sp>
      <p:sp>
        <p:nvSpPr>
          <p:cNvPr id="15" name="TextBox 14">
            <a:extLst>
              <a:ext uri="{FF2B5EF4-FFF2-40B4-BE49-F238E27FC236}">
                <a16:creationId xmlns:a16="http://schemas.microsoft.com/office/drawing/2014/main" id="{8E058CFB-846A-EFE8-1DE7-00D2435F4060}"/>
              </a:ext>
            </a:extLst>
          </p:cNvPr>
          <p:cNvSpPr txBox="1"/>
          <p:nvPr/>
        </p:nvSpPr>
        <p:spPr>
          <a:xfrm>
            <a:off x="6955940" y="2949437"/>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16" name="TextBox 15">
            <a:extLst>
              <a:ext uri="{FF2B5EF4-FFF2-40B4-BE49-F238E27FC236}">
                <a16:creationId xmlns:a16="http://schemas.microsoft.com/office/drawing/2014/main" id="{A554B986-D9C9-1CE2-0528-90F99606E4AC}"/>
              </a:ext>
            </a:extLst>
          </p:cNvPr>
          <p:cNvSpPr txBox="1"/>
          <p:nvPr/>
        </p:nvSpPr>
        <p:spPr>
          <a:xfrm>
            <a:off x="2367498"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17" name="TextBox 16">
            <a:extLst>
              <a:ext uri="{FF2B5EF4-FFF2-40B4-BE49-F238E27FC236}">
                <a16:creationId xmlns:a16="http://schemas.microsoft.com/office/drawing/2014/main" id="{130F36CC-A888-BC79-D1BC-F78C30AF5B76}"/>
              </a:ext>
            </a:extLst>
          </p:cNvPr>
          <p:cNvSpPr txBox="1"/>
          <p:nvPr/>
        </p:nvSpPr>
        <p:spPr>
          <a:xfrm>
            <a:off x="10995696"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18" name="Rectangle 17">
            <a:extLst>
              <a:ext uri="{FF2B5EF4-FFF2-40B4-BE49-F238E27FC236}">
                <a16:creationId xmlns:a16="http://schemas.microsoft.com/office/drawing/2014/main" id="{29C6D147-F441-D94E-6C92-559619E5BD33}"/>
              </a:ext>
            </a:extLst>
          </p:cNvPr>
          <p:cNvSpPr/>
          <p:nvPr/>
        </p:nvSpPr>
        <p:spPr>
          <a:xfrm>
            <a:off x="2203419" y="2807357"/>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EA9315C-F683-D7F0-453A-ED91424C877E}"/>
              </a:ext>
            </a:extLst>
          </p:cNvPr>
          <p:cNvCxnSpPr>
            <a:cxnSpLocks/>
            <a:stCxn id="16" idx="3"/>
            <a:endCxn id="15" idx="1"/>
          </p:cNvCxnSpPr>
          <p:nvPr/>
        </p:nvCxnSpPr>
        <p:spPr>
          <a:xfrm>
            <a:off x="3367625" y="3134103"/>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6734B5-F61D-B0E0-CDAA-F75729D77473}"/>
              </a:ext>
            </a:extLst>
          </p:cNvPr>
          <p:cNvCxnSpPr>
            <a:cxnSpLocks/>
            <a:stCxn id="15" idx="3"/>
            <a:endCxn id="17" idx="1"/>
          </p:cNvCxnSpPr>
          <p:nvPr/>
        </p:nvCxnSpPr>
        <p:spPr>
          <a:xfrm>
            <a:off x="7631113" y="3134103"/>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E3610FE2-35A0-9274-CACD-A8DC07392CA9}"/>
              </a:ext>
            </a:extLst>
          </p:cNvPr>
          <p:cNvSpPr txBox="1">
            <a:spLocks/>
          </p:cNvSpPr>
          <p:nvPr/>
        </p:nvSpPr>
        <p:spPr>
          <a:xfrm>
            <a:off x="430849" y="2918971"/>
            <a:ext cx="1541713"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Mitigated:</a:t>
            </a:r>
          </a:p>
          <a:p>
            <a:pPr marL="0"/>
            <a:endParaRPr lang="en-US" dirty="0"/>
          </a:p>
          <a:p>
            <a:pPr marL="0"/>
            <a:endParaRPr lang="en-US" dirty="0"/>
          </a:p>
          <a:p>
            <a:pPr marL="0" indent="0">
              <a:buFont typeface="Wingdings" panose="05000000000000000000" pitchFamily="2" charset="2"/>
              <a:buNone/>
            </a:pPr>
            <a:endParaRPr lang="en-US" dirty="0"/>
          </a:p>
        </p:txBody>
      </p:sp>
      <p:cxnSp>
        <p:nvCxnSpPr>
          <p:cNvPr id="22" name="Straight Arrow Connector 21">
            <a:extLst>
              <a:ext uri="{FF2B5EF4-FFF2-40B4-BE49-F238E27FC236}">
                <a16:creationId xmlns:a16="http://schemas.microsoft.com/office/drawing/2014/main" id="{847F2C6D-0174-7C41-7754-F424152DA720}"/>
              </a:ext>
            </a:extLst>
          </p:cNvPr>
          <p:cNvCxnSpPr>
            <a:cxnSpLocks/>
          </p:cNvCxnSpPr>
          <p:nvPr/>
        </p:nvCxnSpPr>
        <p:spPr>
          <a:xfrm>
            <a:off x="5433037"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440A088-70ED-70B5-53FC-9170E6B0DB10}"/>
              </a:ext>
            </a:extLst>
          </p:cNvPr>
          <p:cNvCxnSpPr>
            <a:cxnSpLocks/>
          </p:cNvCxnSpPr>
          <p:nvPr/>
        </p:nvCxnSpPr>
        <p:spPr>
          <a:xfrm flipV="1">
            <a:off x="5606570"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11F525B1-B3DA-1912-5426-0FAC13E148EE}"/>
              </a:ext>
            </a:extLst>
          </p:cNvPr>
          <p:cNvPicPr>
            <a:picLocks noChangeAspect="1"/>
          </p:cNvPicPr>
          <p:nvPr/>
        </p:nvPicPr>
        <p:blipFill>
          <a:blip r:embed="rId4"/>
          <a:stretch>
            <a:fillRect/>
          </a:stretch>
        </p:blipFill>
        <p:spPr>
          <a:xfrm>
            <a:off x="5059549" y="4282050"/>
            <a:ext cx="913736" cy="912647"/>
          </a:xfrm>
          <a:prstGeom prst="rect">
            <a:avLst/>
          </a:prstGeom>
        </p:spPr>
      </p:pic>
      <p:sp>
        <p:nvSpPr>
          <p:cNvPr id="25" name="Content Placeholder 2">
            <a:extLst>
              <a:ext uri="{FF2B5EF4-FFF2-40B4-BE49-F238E27FC236}">
                <a16:creationId xmlns:a16="http://schemas.microsoft.com/office/drawing/2014/main" id="{94C0770A-B834-C8AE-728C-D95CF50A3096}"/>
              </a:ext>
            </a:extLst>
          </p:cNvPr>
          <p:cNvSpPr txBox="1">
            <a:spLocks/>
          </p:cNvSpPr>
          <p:nvPr/>
        </p:nvSpPr>
        <p:spPr>
          <a:xfrm>
            <a:off x="4960271"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cxnSp>
        <p:nvCxnSpPr>
          <p:cNvPr id="26" name="Straight Arrow Connector 25">
            <a:extLst>
              <a:ext uri="{FF2B5EF4-FFF2-40B4-BE49-F238E27FC236}">
                <a16:creationId xmlns:a16="http://schemas.microsoft.com/office/drawing/2014/main" id="{D9078EE1-EE0F-B527-299E-960B93FA3432}"/>
              </a:ext>
            </a:extLst>
          </p:cNvPr>
          <p:cNvCxnSpPr>
            <a:cxnSpLocks/>
          </p:cNvCxnSpPr>
          <p:nvPr/>
        </p:nvCxnSpPr>
        <p:spPr>
          <a:xfrm>
            <a:off x="3490485" y="3159071"/>
            <a:ext cx="0" cy="112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E5D691C-92F5-CFBF-0462-F5478EA5E09B}"/>
              </a:ext>
            </a:extLst>
          </p:cNvPr>
          <p:cNvCxnSpPr>
            <a:cxnSpLocks/>
          </p:cNvCxnSpPr>
          <p:nvPr/>
        </p:nvCxnSpPr>
        <p:spPr>
          <a:xfrm flipV="1">
            <a:off x="3664018" y="3159071"/>
            <a:ext cx="0" cy="111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638B31DF-8065-1DF7-E0BF-502D4F9C4FB0}"/>
              </a:ext>
            </a:extLst>
          </p:cNvPr>
          <p:cNvSpPr txBox="1">
            <a:spLocks/>
          </p:cNvSpPr>
          <p:nvPr/>
        </p:nvSpPr>
        <p:spPr>
          <a:xfrm>
            <a:off x="2772834" y="5286029"/>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Filters</a:t>
            </a:r>
          </a:p>
          <a:p>
            <a:pPr marL="0" algn="ctr"/>
            <a:endParaRPr lang="en-US" sz="1400" dirty="0"/>
          </a:p>
          <a:p>
            <a:pPr marL="0" indent="0" algn="ctr">
              <a:buFont typeface="Wingdings" panose="05000000000000000000" pitchFamily="2" charset="2"/>
              <a:buNone/>
            </a:pPr>
            <a:endParaRPr lang="en-US" sz="1400" dirty="0"/>
          </a:p>
        </p:txBody>
      </p:sp>
      <p:pic>
        <p:nvPicPr>
          <p:cNvPr id="29" name="Picture 28">
            <a:extLst>
              <a:ext uri="{FF2B5EF4-FFF2-40B4-BE49-F238E27FC236}">
                <a16:creationId xmlns:a16="http://schemas.microsoft.com/office/drawing/2014/main" id="{E1C963D2-587C-6F62-E0B5-EB62A8648F09}"/>
              </a:ext>
            </a:extLst>
          </p:cNvPr>
          <p:cNvPicPr>
            <a:picLocks noChangeAspect="1"/>
          </p:cNvPicPr>
          <p:nvPr/>
        </p:nvPicPr>
        <p:blipFill>
          <a:blip r:embed="rId5"/>
          <a:stretch>
            <a:fillRect/>
          </a:stretch>
        </p:blipFill>
        <p:spPr>
          <a:xfrm>
            <a:off x="2895881" y="4283146"/>
            <a:ext cx="913734" cy="911551"/>
          </a:xfrm>
          <a:prstGeom prst="rect">
            <a:avLst/>
          </a:prstGeom>
        </p:spPr>
      </p:pic>
      <p:sp>
        <p:nvSpPr>
          <p:cNvPr id="30" name="Content Placeholder 2">
            <a:extLst>
              <a:ext uri="{FF2B5EF4-FFF2-40B4-BE49-F238E27FC236}">
                <a16:creationId xmlns:a16="http://schemas.microsoft.com/office/drawing/2014/main" id="{4077D1F3-AB74-995A-1753-32A535C9DA44}"/>
              </a:ext>
            </a:extLst>
          </p:cNvPr>
          <p:cNvSpPr txBox="1">
            <a:spLocks/>
          </p:cNvSpPr>
          <p:nvPr/>
        </p:nvSpPr>
        <p:spPr>
          <a:xfrm>
            <a:off x="732955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31" name="Straight Arrow Connector 30">
            <a:extLst>
              <a:ext uri="{FF2B5EF4-FFF2-40B4-BE49-F238E27FC236}">
                <a16:creationId xmlns:a16="http://schemas.microsoft.com/office/drawing/2014/main" id="{372693AB-854D-EB09-BF7B-F23D4B78C2BB}"/>
              </a:ext>
            </a:extLst>
          </p:cNvPr>
          <p:cNvCxnSpPr>
            <a:cxnSpLocks/>
          </p:cNvCxnSpPr>
          <p:nvPr/>
        </p:nvCxnSpPr>
        <p:spPr>
          <a:xfrm>
            <a:off x="7973371"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C0872F-AC2E-5AA5-E7A3-391E54F65554}"/>
              </a:ext>
            </a:extLst>
          </p:cNvPr>
          <p:cNvCxnSpPr>
            <a:cxnSpLocks/>
          </p:cNvCxnSpPr>
          <p:nvPr/>
        </p:nvCxnSpPr>
        <p:spPr>
          <a:xfrm flipV="1">
            <a:off x="8146904"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CA5EE4D-7EE4-B8D5-5CD3-D7080C387E74}"/>
              </a:ext>
            </a:extLst>
          </p:cNvPr>
          <p:cNvPicPr>
            <a:picLocks noChangeAspect="1"/>
          </p:cNvPicPr>
          <p:nvPr/>
        </p:nvPicPr>
        <p:blipFill>
          <a:blip r:embed="rId6"/>
          <a:stretch>
            <a:fillRect/>
          </a:stretch>
        </p:blipFill>
        <p:spPr>
          <a:xfrm>
            <a:off x="3925661" y="4304744"/>
            <a:ext cx="1017688" cy="952193"/>
          </a:xfrm>
          <a:prstGeom prst="rect">
            <a:avLst/>
          </a:prstGeom>
        </p:spPr>
      </p:pic>
      <p:sp>
        <p:nvSpPr>
          <p:cNvPr id="34" name="Content Placeholder 2">
            <a:extLst>
              <a:ext uri="{FF2B5EF4-FFF2-40B4-BE49-F238E27FC236}">
                <a16:creationId xmlns:a16="http://schemas.microsoft.com/office/drawing/2014/main" id="{81895886-1B68-709D-E5C2-470B6AE331EF}"/>
              </a:ext>
            </a:extLst>
          </p:cNvPr>
          <p:cNvSpPr txBox="1">
            <a:spLocks/>
          </p:cNvSpPr>
          <p:nvPr/>
        </p:nvSpPr>
        <p:spPr>
          <a:xfrm>
            <a:off x="3867539" y="5289123"/>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Block</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pic>
        <p:nvPicPr>
          <p:cNvPr id="35" name="Picture 34">
            <a:extLst>
              <a:ext uri="{FF2B5EF4-FFF2-40B4-BE49-F238E27FC236}">
                <a16:creationId xmlns:a16="http://schemas.microsoft.com/office/drawing/2014/main" id="{BCB93FED-C437-E494-6617-5DDF1C95B180}"/>
              </a:ext>
            </a:extLst>
          </p:cNvPr>
          <p:cNvPicPr>
            <a:picLocks noChangeAspect="1"/>
          </p:cNvPicPr>
          <p:nvPr/>
        </p:nvPicPr>
        <p:blipFill>
          <a:blip r:embed="rId7"/>
          <a:stretch>
            <a:fillRect/>
          </a:stretch>
        </p:blipFill>
        <p:spPr>
          <a:xfrm>
            <a:off x="10487780" y="4278093"/>
            <a:ext cx="911115" cy="916650"/>
          </a:xfrm>
          <a:prstGeom prst="rect">
            <a:avLst/>
          </a:prstGeom>
        </p:spPr>
      </p:pic>
      <p:sp>
        <p:nvSpPr>
          <p:cNvPr id="36" name="Content Placeholder 2">
            <a:extLst>
              <a:ext uri="{FF2B5EF4-FFF2-40B4-BE49-F238E27FC236}">
                <a16:creationId xmlns:a16="http://schemas.microsoft.com/office/drawing/2014/main" id="{ADBB17F7-6F8A-5A28-3D53-77008826A489}"/>
              </a:ext>
            </a:extLst>
          </p:cNvPr>
          <p:cNvSpPr txBox="1">
            <a:spLocks/>
          </p:cNvSpPr>
          <p:nvPr/>
        </p:nvSpPr>
        <p:spPr>
          <a:xfrm>
            <a:off x="1037957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37" name="Content Placeholder 2">
            <a:extLst>
              <a:ext uri="{FF2B5EF4-FFF2-40B4-BE49-F238E27FC236}">
                <a16:creationId xmlns:a16="http://schemas.microsoft.com/office/drawing/2014/main" id="{0801A99F-297B-AF48-BF20-F12A684EB165}"/>
              </a:ext>
            </a:extLst>
          </p:cNvPr>
          <p:cNvSpPr txBox="1">
            <a:spLocks/>
          </p:cNvSpPr>
          <p:nvPr/>
        </p:nvSpPr>
        <p:spPr>
          <a:xfrm>
            <a:off x="8319439"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sp>
        <p:nvSpPr>
          <p:cNvPr id="38" name="Content Placeholder 2">
            <a:extLst>
              <a:ext uri="{FF2B5EF4-FFF2-40B4-BE49-F238E27FC236}">
                <a16:creationId xmlns:a16="http://schemas.microsoft.com/office/drawing/2014/main" id="{88410FF6-E25C-F81F-0B37-325A44DDA1C8}"/>
              </a:ext>
            </a:extLst>
          </p:cNvPr>
          <p:cNvSpPr txBox="1">
            <a:spLocks/>
          </p:cNvSpPr>
          <p:nvPr/>
        </p:nvSpPr>
        <p:spPr>
          <a:xfrm>
            <a:off x="9336870"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Language quality</a:t>
            </a:r>
          </a:p>
        </p:txBody>
      </p:sp>
      <p:cxnSp>
        <p:nvCxnSpPr>
          <p:cNvPr id="39" name="Straight Arrow Connector 38">
            <a:extLst>
              <a:ext uri="{FF2B5EF4-FFF2-40B4-BE49-F238E27FC236}">
                <a16:creationId xmlns:a16="http://schemas.microsoft.com/office/drawing/2014/main" id="{0D8D0509-A455-F2DA-C782-3ACD7B31106B}"/>
              </a:ext>
            </a:extLst>
          </p:cNvPr>
          <p:cNvCxnSpPr>
            <a:cxnSpLocks/>
          </p:cNvCxnSpPr>
          <p:nvPr/>
        </p:nvCxnSpPr>
        <p:spPr>
          <a:xfrm>
            <a:off x="6450468"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1047530-5CAB-E909-80EF-3576ABD03D39}"/>
              </a:ext>
            </a:extLst>
          </p:cNvPr>
          <p:cNvCxnSpPr>
            <a:cxnSpLocks/>
          </p:cNvCxnSpPr>
          <p:nvPr/>
        </p:nvCxnSpPr>
        <p:spPr>
          <a:xfrm flipV="1">
            <a:off x="6624001" y="3134103"/>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09365200-3D66-B912-63D7-3F575028CC72}"/>
              </a:ext>
            </a:extLst>
          </p:cNvPr>
          <p:cNvSpPr txBox="1">
            <a:spLocks/>
          </p:cNvSpPr>
          <p:nvPr/>
        </p:nvSpPr>
        <p:spPr>
          <a:xfrm>
            <a:off x="5977702"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42" name="Straight Arrow Connector 41">
            <a:extLst>
              <a:ext uri="{FF2B5EF4-FFF2-40B4-BE49-F238E27FC236}">
                <a16:creationId xmlns:a16="http://schemas.microsoft.com/office/drawing/2014/main" id="{4DEF7BAD-C01D-CD48-7686-2D8C7007D9D4}"/>
              </a:ext>
            </a:extLst>
          </p:cNvPr>
          <p:cNvCxnSpPr>
            <a:cxnSpLocks/>
          </p:cNvCxnSpPr>
          <p:nvPr/>
        </p:nvCxnSpPr>
        <p:spPr>
          <a:xfrm>
            <a:off x="8797619"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B46DDA-D1E8-F1D7-7A8D-EEA2E144CBD6}"/>
              </a:ext>
            </a:extLst>
          </p:cNvPr>
          <p:cNvCxnSpPr>
            <a:cxnSpLocks/>
          </p:cNvCxnSpPr>
          <p:nvPr/>
        </p:nvCxnSpPr>
        <p:spPr>
          <a:xfrm flipV="1">
            <a:off x="8971152"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2AEB6E-3824-A681-744B-E3A6B204FF79}"/>
              </a:ext>
            </a:extLst>
          </p:cNvPr>
          <p:cNvCxnSpPr>
            <a:cxnSpLocks/>
          </p:cNvCxnSpPr>
          <p:nvPr/>
        </p:nvCxnSpPr>
        <p:spPr>
          <a:xfrm>
            <a:off x="9815050"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71810F9-AFFB-D622-9ADC-8EFFC2086E3D}"/>
              </a:ext>
            </a:extLst>
          </p:cNvPr>
          <p:cNvCxnSpPr>
            <a:cxnSpLocks/>
          </p:cNvCxnSpPr>
          <p:nvPr/>
        </p:nvCxnSpPr>
        <p:spPr>
          <a:xfrm flipV="1">
            <a:off x="9988583"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4BF6122-0897-3F64-CC92-3C7060568FE9}"/>
              </a:ext>
            </a:extLst>
          </p:cNvPr>
          <p:cNvCxnSpPr>
            <a:cxnSpLocks/>
          </p:cNvCxnSpPr>
          <p:nvPr/>
        </p:nvCxnSpPr>
        <p:spPr>
          <a:xfrm>
            <a:off x="10626419"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22D9F92-BB63-7230-84EF-A0800B679F78}"/>
              </a:ext>
            </a:extLst>
          </p:cNvPr>
          <p:cNvCxnSpPr>
            <a:cxnSpLocks/>
          </p:cNvCxnSpPr>
          <p:nvPr/>
        </p:nvCxnSpPr>
        <p:spPr>
          <a:xfrm flipV="1">
            <a:off x="10799952"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BFCFD540-0C37-D7D4-C863-88F56FCEB9BA}"/>
              </a:ext>
            </a:extLst>
          </p:cNvPr>
          <p:cNvPicPr>
            <a:picLocks noChangeAspect="1"/>
          </p:cNvPicPr>
          <p:nvPr/>
        </p:nvPicPr>
        <p:blipFill>
          <a:blip r:embed="rId8"/>
          <a:stretch>
            <a:fillRect/>
          </a:stretch>
        </p:blipFill>
        <p:spPr>
          <a:xfrm>
            <a:off x="6087866" y="4276413"/>
            <a:ext cx="982901" cy="934348"/>
          </a:xfrm>
          <a:prstGeom prst="rect">
            <a:avLst/>
          </a:prstGeom>
        </p:spPr>
      </p:pic>
      <p:pic>
        <p:nvPicPr>
          <p:cNvPr id="49" name="Picture 48">
            <a:extLst>
              <a:ext uri="{FF2B5EF4-FFF2-40B4-BE49-F238E27FC236}">
                <a16:creationId xmlns:a16="http://schemas.microsoft.com/office/drawing/2014/main" id="{58660F2A-7A27-4D39-C21E-14A5CE7AA146}"/>
              </a:ext>
            </a:extLst>
          </p:cNvPr>
          <p:cNvPicPr>
            <a:picLocks noChangeAspect="1"/>
          </p:cNvPicPr>
          <p:nvPr/>
        </p:nvPicPr>
        <p:blipFill>
          <a:blip r:embed="rId9"/>
          <a:stretch>
            <a:fillRect/>
          </a:stretch>
        </p:blipFill>
        <p:spPr>
          <a:xfrm>
            <a:off x="8434707" y="4276812"/>
            <a:ext cx="921551" cy="923750"/>
          </a:xfrm>
          <a:prstGeom prst="rect">
            <a:avLst/>
          </a:prstGeom>
        </p:spPr>
      </p:pic>
      <p:pic>
        <p:nvPicPr>
          <p:cNvPr id="50" name="Picture 49">
            <a:extLst>
              <a:ext uri="{FF2B5EF4-FFF2-40B4-BE49-F238E27FC236}">
                <a16:creationId xmlns:a16="http://schemas.microsoft.com/office/drawing/2014/main" id="{9D891003-3791-A9F4-7F93-869F9DB04431}"/>
              </a:ext>
            </a:extLst>
          </p:cNvPr>
          <p:cNvPicPr>
            <a:picLocks noChangeAspect="1"/>
          </p:cNvPicPr>
          <p:nvPr/>
        </p:nvPicPr>
        <p:blipFill>
          <a:blip r:embed="rId10"/>
          <a:stretch>
            <a:fillRect/>
          </a:stretch>
        </p:blipFill>
        <p:spPr>
          <a:xfrm>
            <a:off x="9447955" y="4275749"/>
            <a:ext cx="916361" cy="918994"/>
          </a:xfrm>
          <a:prstGeom prst="rect">
            <a:avLst/>
          </a:prstGeom>
        </p:spPr>
      </p:pic>
      <p:pic>
        <p:nvPicPr>
          <p:cNvPr id="51" name="Picture 50">
            <a:extLst>
              <a:ext uri="{FF2B5EF4-FFF2-40B4-BE49-F238E27FC236}">
                <a16:creationId xmlns:a16="http://schemas.microsoft.com/office/drawing/2014/main" id="{282B1F8F-0DD1-9995-2744-1693EE793B32}"/>
              </a:ext>
            </a:extLst>
          </p:cNvPr>
          <p:cNvPicPr>
            <a:picLocks noChangeAspect="1"/>
          </p:cNvPicPr>
          <p:nvPr/>
        </p:nvPicPr>
        <p:blipFill>
          <a:blip r:embed="rId11"/>
          <a:stretch>
            <a:fillRect/>
          </a:stretch>
        </p:blipFill>
        <p:spPr>
          <a:xfrm>
            <a:off x="7419354" y="4283146"/>
            <a:ext cx="923656" cy="925876"/>
          </a:xfrm>
          <a:prstGeom prst="rect">
            <a:avLst/>
          </a:prstGeom>
        </p:spPr>
      </p:pic>
      <p:cxnSp>
        <p:nvCxnSpPr>
          <p:cNvPr id="52" name="Straight Arrow Connector 51">
            <a:extLst>
              <a:ext uri="{FF2B5EF4-FFF2-40B4-BE49-F238E27FC236}">
                <a16:creationId xmlns:a16="http://schemas.microsoft.com/office/drawing/2014/main" id="{B18CA3BA-C3A8-00B6-C4E7-A870C4E3FD15}"/>
              </a:ext>
            </a:extLst>
          </p:cNvPr>
          <p:cNvCxnSpPr>
            <a:cxnSpLocks/>
          </p:cNvCxnSpPr>
          <p:nvPr/>
        </p:nvCxnSpPr>
        <p:spPr>
          <a:xfrm>
            <a:off x="4338333"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E214059-F496-48CA-2A65-FEC4A9A01CD7}"/>
              </a:ext>
            </a:extLst>
          </p:cNvPr>
          <p:cNvCxnSpPr>
            <a:cxnSpLocks/>
          </p:cNvCxnSpPr>
          <p:nvPr/>
        </p:nvCxnSpPr>
        <p:spPr>
          <a:xfrm flipV="1">
            <a:off x="4511866"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56B72488-C4F7-9C15-680B-84D82597CE2F}"/>
              </a:ext>
            </a:extLst>
          </p:cNvPr>
          <p:cNvPicPr>
            <a:picLocks noChangeAspect="1"/>
          </p:cNvPicPr>
          <p:nvPr/>
        </p:nvPicPr>
        <p:blipFill>
          <a:blip r:embed="rId12"/>
          <a:stretch>
            <a:fillRect/>
          </a:stretch>
        </p:blipFill>
        <p:spPr>
          <a:xfrm rot="19802151">
            <a:off x="1840261" y="2343622"/>
            <a:ext cx="811903" cy="695467"/>
          </a:xfrm>
          <a:prstGeom prst="rect">
            <a:avLst/>
          </a:prstGeom>
        </p:spPr>
      </p:pic>
      <p:pic>
        <p:nvPicPr>
          <p:cNvPr id="55" name="Picture 54">
            <a:extLst>
              <a:ext uri="{FF2B5EF4-FFF2-40B4-BE49-F238E27FC236}">
                <a16:creationId xmlns:a16="http://schemas.microsoft.com/office/drawing/2014/main" id="{D20363C9-7D25-0A54-720B-1C2A13218B71}"/>
              </a:ext>
            </a:extLst>
          </p:cNvPr>
          <p:cNvPicPr>
            <a:picLocks noChangeAspect="1"/>
          </p:cNvPicPr>
          <p:nvPr/>
        </p:nvPicPr>
        <p:blipFill>
          <a:blip r:embed="rId12"/>
          <a:stretch>
            <a:fillRect/>
          </a:stretch>
        </p:blipFill>
        <p:spPr>
          <a:xfrm rot="19802151">
            <a:off x="4645800" y="3760389"/>
            <a:ext cx="811903" cy="695467"/>
          </a:xfrm>
          <a:prstGeom prst="rect">
            <a:avLst/>
          </a:prstGeom>
        </p:spPr>
      </p:pic>
      <p:pic>
        <p:nvPicPr>
          <p:cNvPr id="56" name="Picture 55">
            <a:extLst>
              <a:ext uri="{FF2B5EF4-FFF2-40B4-BE49-F238E27FC236}">
                <a16:creationId xmlns:a16="http://schemas.microsoft.com/office/drawing/2014/main" id="{DEC8121B-8336-66F8-E748-31736F63338B}"/>
              </a:ext>
            </a:extLst>
          </p:cNvPr>
          <p:cNvPicPr>
            <a:picLocks noChangeAspect="1"/>
          </p:cNvPicPr>
          <p:nvPr/>
        </p:nvPicPr>
        <p:blipFill>
          <a:blip r:embed="rId12"/>
          <a:stretch>
            <a:fillRect/>
          </a:stretch>
        </p:blipFill>
        <p:spPr>
          <a:xfrm rot="19802151">
            <a:off x="6498775" y="2306550"/>
            <a:ext cx="811903" cy="695467"/>
          </a:xfrm>
          <a:prstGeom prst="rect">
            <a:avLst/>
          </a:prstGeom>
        </p:spPr>
      </p:pic>
      <p:cxnSp>
        <p:nvCxnSpPr>
          <p:cNvPr id="57" name="Straight Arrow Connector 56">
            <a:extLst>
              <a:ext uri="{FF2B5EF4-FFF2-40B4-BE49-F238E27FC236}">
                <a16:creationId xmlns:a16="http://schemas.microsoft.com/office/drawing/2014/main" id="{FE4A75B7-8F39-EA1B-BBAB-C54FCE8EABA8}"/>
              </a:ext>
            </a:extLst>
          </p:cNvPr>
          <p:cNvCxnSpPr>
            <a:cxnSpLocks/>
          </p:cNvCxnSpPr>
          <p:nvPr/>
        </p:nvCxnSpPr>
        <p:spPr>
          <a:xfrm>
            <a:off x="10999906"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D14A659-7EFA-68AE-736E-77A12B4E01A0}"/>
              </a:ext>
            </a:extLst>
          </p:cNvPr>
          <p:cNvCxnSpPr>
            <a:cxnSpLocks/>
          </p:cNvCxnSpPr>
          <p:nvPr/>
        </p:nvCxnSpPr>
        <p:spPr>
          <a:xfrm flipV="1">
            <a:off x="11173439"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5F148639-0816-F1A8-5E76-2E97A3CE1CB6}"/>
              </a:ext>
            </a:extLst>
          </p:cNvPr>
          <p:cNvPicPr>
            <a:picLocks noChangeAspect="1"/>
          </p:cNvPicPr>
          <p:nvPr/>
        </p:nvPicPr>
        <p:blipFill>
          <a:blip r:embed="rId13"/>
          <a:stretch>
            <a:fillRect/>
          </a:stretch>
        </p:blipFill>
        <p:spPr>
          <a:xfrm>
            <a:off x="7459798" y="2367124"/>
            <a:ext cx="657832" cy="656132"/>
          </a:xfrm>
          <a:prstGeom prst="rect">
            <a:avLst/>
          </a:prstGeom>
        </p:spPr>
      </p:pic>
      <p:sp>
        <p:nvSpPr>
          <p:cNvPr id="60" name="Oval 59">
            <a:extLst>
              <a:ext uri="{FF2B5EF4-FFF2-40B4-BE49-F238E27FC236}">
                <a16:creationId xmlns:a16="http://schemas.microsoft.com/office/drawing/2014/main" id="{B5AEBCA2-6AB9-DEE0-9474-35D3BB53C1DA}"/>
              </a:ext>
            </a:extLst>
          </p:cNvPr>
          <p:cNvSpPr/>
          <p:nvPr/>
        </p:nvSpPr>
        <p:spPr>
          <a:xfrm>
            <a:off x="5870008"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D3991-B50B-349A-5C8F-DCC651A6D7CF}"/>
              </a:ext>
            </a:extLst>
          </p:cNvPr>
          <p:cNvSpPr/>
          <p:nvPr/>
        </p:nvSpPr>
        <p:spPr>
          <a:xfrm>
            <a:off x="4823807"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BF16F56-74D4-BEFB-4806-5A431C8F8A0B}"/>
              </a:ext>
            </a:extLst>
          </p:cNvPr>
          <p:cNvSpPr/>
          <p:nvPr/>
        </p:nvSpPr>
        <p:spPr>
          <a:xfrm>
            <a:off x="7351814" y="2264855"/>
            <a:ext cx="895055" cy="895055"/>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A7236B7-6E54-279F-1867-B596DDD45F03}"/>
              </a:ext>
            </a:extLst>
          </p:cNvPr>
          <p:cNvSpPr/>
          <p:nvPr/>
        </p:nvSpPr>
        <p:spPr>
          <a:xfrm>
            <a:off x="8176609"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C3BEC95-1B6F-049C-152A-F407BCB38844}"/>
              </a:ext>
            </a:extLst>
          </p:cNvPr>
          <p:cNvSpPr/>
          <p:nvPr/>
        </p:nvSpPr>
        <p:spPr>
          <a:xfrm>
            <a:off x="9178094"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EF75BF8A-FBD2-077D-CB94-23775849058A}"/>
              </a:ext>
            </a:extLst>
          </p:cNvPr>
          <p:cNvPicPr>
            <a:picLocks noChangeAspect="1"/>
          </p:cNvPicPr>
          <p:nvPr/>
        </p:nvPicPr>
        <p:blipFill>
          <a:blip r:embed="rId9"/>
          <a:stretch>
            <a:fillRect/>
          </a:stretch>
        </p:blipFill>
        <p:spPr>
          <a:xfrm>
            <a:off x="7389679" y="4276812"/>
            <a:ext cx="921551" cy="923750"/>
          </a:xfrm>
          <a:prstGeom prst="rect">
            <a:avLst/>
          </a:prstGeom>
        </p:spPr>
      </p:pic>
      <p:sp>
        <p:nvSpPr>
          <p:cNvPr id="66" name="Oval 65">
            <a:extLst>
              <a:ext uri="{FF2B5EF4-FFF2-40B4-BE49-F238E27FC236}">
                <a16:creationId xmlns:a16="http://schemas.microsoft.com/office/drawing/2014/main" id="{FAE967C4-3757-2311-6641-876ABD3FE8CF}"/>
              </a:ext>
            </a:extLst>
          </p:cNvPr>
          <p:cNvSpPr/>
          <p:nvPr/>
        </p:nvSpPr>
        <p:spPr>
          <a:xfrm>
            <a:off x="7131581" y="4161455"/>
            <a:ext cx="1364777" cy="1364777"/>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A79B4ED6-C686-B9A4-AD0A-F3EDC7C491C7}"/>
              </a:ext>
            </a:extLst>
          </p:cNvPr>
          <p:cNvSpPr txBox="1"/>
          <p:nvPr/>
        </p:nvSpPr>
        <p:spPr>
          <a:xfrm>
            <a:off x="9219327" y="1610522"/>
            <a:ext cx="2337314"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System prompt and FM settings</a:t>
            </a:r>
          </a:p>
        </p:txBody>
      </p:sp>
      <p:sp>
        <p:nvSpPr>
          <p:cNvPr id="68" name="TextBox 67">
            <a:extLst>
              <a:ext uri="{FF2B5EF4-FFF2-40B4-BE49-F238E27FC236}">
                <a16:creationId xmlns:a16="http://schemas.microsoft.com/office/drawing/2014/main" id="{349CACC7-8AF0-FDD6-66DD-C918A012A515}"/>
              </a:ext>
            </a:extLst>
          </p:cNvPr>
          <p:cNvSpPr txBox="1"/>
          <p:nvPr/>
        </p:nvSpPr>
        <p:spPr>
          <a:xfrm>
            <a:off x="2722235" y="5876160"/>
            <a:ext cx="2337314"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The use of a knowledge base</a:t>
            </a:r>
          </a:p>
        </p:txBody>
      </p:sp>
      <p:sp>
        <p:nvSpPr>
          <p:cNvPr id="69" name="TextBox 68">
            <a:extLst>
              <a:ext uri="{FF2B5EF4-FFF2-40B4-BE49-F238E27FC236}">
                <a16:creationId xmlns:a16="http://schemas.microsoft.com/office/drawing/2014/main" id="{1C3554CE-83E0-4F8E-CAE6-39624062A267}"/>
              </a:ext>
            </a:extLst>
          </p:cNvPr>
          <p:cNvSpPr txBox="1"/>
          <p:nvPr/>
        </p:nvSpPr>
        <p:spPr>
          <a:xfrm>
            <a:off x="5155976" y="5876160"/>
            <a:ext cx="2337314"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Rephrasing for increased control</a:t>
            </a:r>
          </a:p>
        </p:txBody>
      </p:sp>
      <p:sp>
        <p:nvSpPr>
          <p:cNvPr id="70" name="TextBox 69">
            <a:extLst>
              <a:ext uri="{FF2B5EF4-FFF2-40B4-BE49-F238E27FC236}">
                <a16:creationId xmlns:a16="http://schemas.microsoft.com/office/drawing/2014/main" id="{4A6AA6D1-5742-A977-AC7D-598D10E5968D}"/>
              </a:ext>
            </a:extLst>
          </p:cNvPr>
          <p:cNvSpPr txBox="1"/>
          <p:nvPr/>
        </p:nvSpPr>
        <p:spPr>
          <a:xfrm>
            <a:off x="7768548" y="5876160"/>
            <a:ext cx="2493052" cy="415498"/>
          </a:xfrm>
          <a:prstGeom prst="rect">
            <a:avLst/>
          </a:prstGeom>
          <a:solidFill>
            <a:schemeClr val="bg1"/>
          </a:solidFill>
          <a:ln w="12700">
            <a:solidFill>
              <a:schemeClr val="accent1">
                <a:shade val="15000"/>
              </a:schemeClr>
            </a:solidFill>
          </a:ln>
        </p:spPr>
        <p:txBody>
          <a:bodyPr wrap="square" rtlCol="0">
            <a:spAutoFit/>
          </a:bodyPr>
          <a:lstStyle/>
          <a:p>
            <a:r>
              <a:rPr lang="en-US" sz="2100" dirty="0">
                <a:solidFill>
                  <a:srgbClr val="2B2541"/>
                </a:solidFill>
              </a:rPr>
              <a:t>‘Chain-prompting’</a:t>
            </a:r>
          </a:p>
        </p:txBody>
      </p:sp>
    </p:spTree>
    <p:extLst>
      <p:ext uri="{BB962C8B-B14F-4D97-AF65-F5344CB8AC3E}">
        <p14:creationId xmlns:p14="http://schemas.microsoft.com/office/powerpoint/2010/main" val="205313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AD3F-CBA3-DF24-15F3-D598AB775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BD22A-1C8B-9C1C-DF00-C0F06EDCCCA4}"/>
              </a:ext>
            </a:extLst>
          </p:cNvPr>
          <p:cNvSpPr>
            <a:spLocks noGrp="1"/>
          </p:cNvSpPr>
          <p:nvPr>
            <p:ph type="title"/>
          </p:nvPr>
        </p:nvSpPr>
        <p:spPr>
          <a:xfrm>
            <a:off x="827999" y="302950"/>
            <a:ext cx="10797943" cy="677108"/>
          </a:xfrm>
        </p:spPr>
        <p:txBody>
          <a:bodyPr/>
          <a:lstStyle/>
          <a:p>
            <a:r>
              <a:rPr kumimoji="0" lang="en-US" sz="3200" b="1" i="0" u="none" strike="noStrike" kern="1200" cap="none" spc="0" normalizeH="0" baseline="0" noProof="0" dirty="0">
                <a:ln>
                  <a:noFill/>
                </a:ln>
                <a:solidFill>
                  <a:srgbClr val="2B2541"/>
                </a:solidFill>
                <a:effectLst/>
                <a:uLnTx/>
                <a:uFillTx/>
                <a:latin typeface="Gilroy"/>
                <a:ea typeface="+mj-ea"/>
                <a:cs typeface="+mj-cs"/>
              </a:rPr>
              <a:t>Mitigation strategy 3: design choices - chain-prompting</a:t>
            </a:r>
            <a:endParaRPr lang="en-US" sz="2800" dirty="0"/>
          </a:p>
        </p:txBody>
      </p:sp>
      <p:pic>
        <p:nvPicPr>
          <p:cNvPr id="5" name="Picture 4" descr="ING Stage Vlog - VSAE">
            <a:extLst>
              <a:ext uri="{FF2B5EF4-FFF2-40B4-BE49-F238E27FC236}">
                <a16:creationId xmlns:a16="http://schemas.microsoft.com/office/drawing/2014/main" id="{862AEA31-20EF-4BD5-9511-85FB9A187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FEA552A-20DC-0357-8E19-5418E003B11A}"/>
              </a:ext>
            </a:extLst>
          </p:cNvPr>
          <p:cNvSpPr txBox="1"/>
          <p:nvPr/>
        </p:nvSpPr>
        <p:spPr>
          <a:xfrm>
            <a:off x="827999" y="1351844"/>
            <a:ext cx="2190972"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Step 1: rephrase the question</a:t>
            </a:r>
          </a:p>
        </p:txBody>
      </p:sp>
      <p:sp>
        <p:nvSpPr>
          <p:cNvPr id="12" name="TextBox 11">
            <a:extLst>
              <a:ext uri="{FF2B5EF4-FFF2-40B4-BE49-F238E27FC236}">
                <a16:creationId xmlns:a16="http://schemas.microsoft.com/office/drawing/2014/main" id="{F6AAE140-B80C-1E7C-242A-D7CC6269C927}"/>
              </a:ext>
            </a:extLst>
          </p:cNvPr>
          <p:cNvSpPr txBox="1"/>
          <p:nvPr/>
        </p:nvSpPr>
        <p:spPr>
          <a:xfrm>
            <a:off x="2206174" y="2318862"/>
            <a:ext cx="2627087"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Step 2: answer the question using RAG</a:t>
            </a:r>
          </a:p>
        </p:txBody>
      </p:sp>
      <p:sp>
        <p:nvSpPr>
          <p:cNvPr id="10" name="TextBox 9">
            <a:extLst>
              <a:ext uri="{FF2B5EF4-FFF2-40B4-BE49-F238E27FC236}">
                <a16:creationId xmlns:a16="http://schemas.microsoft.com/office/drawing/2014/main" id="{A4074313-D783-B185-8C04-5267A46EF043}"/>
              </a:ext>
            </a:extLst>
          </p:cNvPr>
          <p:cNvSpPr txBox="1"/>
          <p:nvPr/>
        </p:nvSpPr>
        <p:spPr>
          <a:xfrm>
            <a:off x="4078514" y="3269655"/>
            <a:ext cx="2220685" cy="1061829"/>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Step 3: check answer against exception-list</a:t>
            </a:r>
          </a:p>
        </p:txBody>
      </p:sp>
      <p:sp>
        <p:nvSpPr>
          <p:cNvPr id="11" name="TextBox 10">
            <a:extLst>
              <a:ext uri="{FF2B5EF4-FFF2-40B4-BE49-F238E27FC236}">
                <a16:creationId xmlns:a16="http://schemas.microsoft.com/office/drawing/2014/main" id="{E054BC78-D8A5-87FA-A3D2-63EE4DE5AB56}"/>
              </a:ext>
            </a:extLst>
          </p:cNvPr>
          <p:cNvSpPr txBox="1"/>
          <p:nvPr/>
        </p:nvSpPr>
        <p:spPr>
          <a:xfrm>
            <a:off x="5529939" y="4561425"/>
            <a:ext cx="2888347"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Step 4: validate for compliance, bias, etc. </a:t>
            </a:r>
          </a:p>
        </p:txBody>
      </p:sp>
      <p:sp>
        <p:nvSpPr>
          <p:cNvPr id="13" name="TextBox 12">
            <a:extLst>
              <a:ext uri="{FF2B5EF4-FFF2-40B4-BE49-F238E27FC236}">
                <a16:creationId xmlns:a16="http://schemas.microsoft.com/office/drawing/2014/main" id="{E1022BC0-A2F9-3534-CC1A-B265A80CFF2C}"/>
              </a:ext>
            </a:extLst>
          </p:cNvPr>
          <p:cNvSpPr txBox="1"/>
          <p:nvPr/>
        </p:nvSpPr>
        <p:spPr>
          <a:xfrm>
            <a:off x="6952339" y="5475825"/>
            <a:ext cx="2888347" cy="738664"/>
          </a:xfrm>
          <a:prstGeom prst="rect">
            <a:avLst/>
          </a:prstGeom>
          <a:noFill/>
          <a:ln w="12700">
            <a:solidFill>
              <a:schemeClr val="accent1">
                <a:shade val="15000"/>
              </a:schemeClr>
            </a:solidFill>
          </a:ln>
        </p:spPr>
        <p:txBody>
          <a:bodyPr wrap="square" rtlCol="0">
            <a:spAutoFit/>
          </a:bodyPr>
          <a:lstStyle/>
          <a:p>
            <a:r>
              <a:rPr lang="en-US" sz="2100" dirty="0">
                <a:solidFill>
                  <a:srgbClr val="2B2541"/>
                </a:solidFill>
              </a:rPr>
              <a:t>Step 5: rewrite in proper tone-of-voice</a:t>
            </a:r>
          </a:p>
        </p:txBody>
      </p:sp>
      <p:sp>
        <p:nvSpPr>
          <p:cNvPr id="14" name="Oval 13">
            <a:extLst>
              <a:ext uri="{FF2B5EF4-FFF2-40B4-BE49-F238E27FC236}">
                <a16:creationId xmlns:a16="http://schemas.microsoft.com/office/drawing/2014/main" id="{1B515E21-C08A-D6A2-EDB5-4445ED29A3E2}"/>
              </a:ext>
            </a:extLst>
          </p:cNvPr>
          <p:cNvSpPr/>
          <p:nvPr/>
        </p:nvSpPr>
        <p:spPr>
          <a:xfrm>
            <a:off x="3875317" y="3120571"/>
            <a:ext cx="2452914" cy="1397310"/>
          </a:xfrm>
          <a:prstGeom prst="ellipse">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5CB3FBC-8AD2-D3DF-02FC-F30E28D84DB8}"/>
              </a:ext>
            </a:extLst>
          </p:cNvPr>
          <p:cNvCxnSpPr/>
          <p:nvPr/>
        </p:nvCxnSpPr>
        <p:spPr>
          <a:xfrm flipV="1">
            <a:off x="6096000" y="2685143"/>
            <a:ext cx="1277257" cy="74385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E45C6-0576-8246-C141-122942018EE7}"/>
              </a:ext>
            </a:extLst>
          </p:cNvPr>
          <p:cNvSpPr txBox="1">
            <a:spLocks/>
          </p:cNvSpPr>
          <p:nvPr/>
        </p:nvSpPr>
        <p:spPr>
          <a:xfrm>
            <a:off x="7561938" y="1717245"/>
            <a:ext cx="3802063" cy="171175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Use domain-knowledge to create an exception list using potentially abstract if-then statements and leverage LLMs to interpret these correctly</a:t>
            </a:r>
          </a:p>
        </p:txBody>
      </p:sp>
      <p:sp>
        <p:nvSpPr>
          <p:cNvPr id="19" name="TextBox 18">
            <a:extLst>
              <a:ext uri="{FF2B5EF4-FFF2-40B4-BE49-F238E27FC236}">
                <a16:creationId xmlns:a16="http://schemas.microsoft.com/office/drawing/2014/main" id="{13B400EF-A795-606C-CBC0-D3BDDCD855CE}"/>
              </a:ext>
            </a:extLst>
          </p:cNvPr>
          <p:cNvSpPr txBox="1"/>
          <p:nvPr/>
        </p:nvSpPr>
        <p:spPr>
          <a:xfrm>
            <a:off x="827999" y="4621857"/>
            <a:ext cx="2627086" cy="830997"/>
          </a:xfrm>
          <a:prstGeom prst="rect">
            <a:avLst/>
          </a:prstGeom>
          <a:noFill/>
          <a:ln w="12700">
            <a:solidFill>
              <a:schemeClr val="accent1">
                <a:shade val="15000"/>
              </a:schemeClr>
            </a:solidFill>
          </a:ln>
        </p:spPr>
        <p:txBody>
          <a:bodyPr wrap="square" rtlCol="0">
            <a:spAutoFit/>
          </a:bodyPr>
          <a:lstStyle/>
          <a:p>
            <a:r>
              <a:rPr lang="en-US" sz="2400" b="1" dirty="0"/>
              <a:t>One </a:t>
            </a:r>
            <a:r>
              <a:rPr lang="en-US" sz="2400" dirty="0"/>
              <a:t>functionality per ‘agent’</a:t>
            </a:r>
            <a:endParaRPr lang="en-US" sz="2100" dirty="0">
              <a:solidFill>
                <a:srgbClr val="2B2541"/>
              </a:solidFill>
            </a:endParaRPr>
          </a:p>
        </p:txBody>
      </p:sp>
      <p:sp>
        <p:nvSpPr>
          <p:cNvPr id="3" name="TextBox 2">
            <a:extLst>
              <a:ext uri="{FF2B5EF4-FFF2-40B4-BE49-F238E27FC236}">
                <a16:creationId xmlns:a16="http://schemas.microsoft.com/office/drawing/2014/main" id="{F2AA7FAE-5BB9-37ED-9077-739761895EEF}"/>
              </a:ext>
            </a:extLst>
          </p:cNvPr>
          <p:cNvSpPr txBox="1"/>
          <p:nvPr/>
        </p:nvSpPr>
        <p:spPr>
          <a:xfrm>
            <a:off x="9445799" y="3837026"/>
            <a:ext cx="2094681" cy="1200329"/>
          </a:xfrm>
          <a:prstGeom prst="rect">
            <a:avLst/>
          </a:prstGeom>
          <a:solidFill>
            <a:schemeClr val="bg1"/>
          </a:solidFill>
          <a:ln w="12700">
            <a:solidFill>
              <a:schemeClr val="accent1">
                <a:shade val="15000"/>
              </a:schemeClr>
            </a:solidFill>
          </a:ln>
        </p:spPr>
        <p:txBody>
          <a:bodyPr wrap="square" rtlCol="0">
            <a:spAutoFit/>
          </a:bodyPr>
          <a:lstStyle/>
          <a:p>
            <a:r>
              <a:rPr lang="en-US" sz="2400" dirty="0">
                <a:solidFill>
                  <a:srgbClr val="2B2541"/>
                </a:solidFill>
              </a:rPr>
              <a:t>What other checks could be relevant?</a:t>
            </a:r>
            <a:endParaRPr lang="en-US" sz="2400" u="sng" dirty="0">
              <a:solidFill>
                <a:srgbClr val="2B2541"/>
              </a:solidFill>
            </a:endParaRPr>
          </a:p>
        </p:txBody>
      </p:sp>
    </p:spTree>
    <p:extLst>
      <p:ext uri="{BB962C8B-B14F-4D97-AF65-F5344CB8AC3E}">
        <p14:creationId xmlns:p14="http://schemas.microsoft.com/office/powerpoint/2010/main" val="276453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animBg="1"/>
      <p:bldP spid="11" grpId="0" animBg="1"/>
      <p:bldP spid="13" grpId="0" animBg="1"/>
      <p:bldP spid="14" grpId="0" animBg="1"/>
      <p:bldP spid="17" grpId="0"/>
      <p:bldP spid="19"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06848-5FF2-3035-1BC9-13EA7FF23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ACBC7-92B0-C9B6-F77A-6B94AD71CC6E}"/>
              </a:ext>
            </a:extLst>
          </p:cNvPr>
          <p:cNvSpPr>
            <a:spLocks noGrp="1"/>
          </p:cNvSpPr>
          <p:nvPr>
            <p:ph type="title"/>
          </p:nvPr>
        </p:nvSpPr>
        <p:spPr>
          <a:xfrm>
            <a:off x="828000" y="302950"/>
            <a:ext cx="11013480" cy="677108"/>
          </a:xfrm>
        </p:spPr>
        <p:txBody>
          <a:bodyPr/>
          <a:lstStyle/>
          <a:p>
            <a:r>
              <a:rPr lang="en-US" sz="3200" dirty="0"/>
              <a:t>Mitigation strategy 4: data curation</a:t>
            </a:r>
          </a:p>
        </p:txBody>
      </p:sp>
      <p:pic>
        <p:nvPicPr>
          <p:cNvPr id="5" name="Picture 4" descr="ING Stage Vlog - VSAE">
            <a:extLst>
              <a:ext uri="{FF2B5EF4-FFF2-40B4-BE49-F238E27FC236}">
                <a16:creationId xmlns:a16="http://schemas.microsoft.com/office/drawing/2014/main" id="{40441B24-18DE-ED85-E9A1-D43D26F39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821DCC2-8A8B-B89C-D200-B19DECB3F37B}"/>
              </a:ext>
            </a:extLst>
          </p:cNvPr>
          <p:cNvSpPr txBox="1">
            <a:spLocks/>
          </p:cNvSpPr>
          <p:nvPr/>
        </p:nvSpPr>
        <p:spPr>
          <a:xfrm>
            <a:off x="2162629" y="1620203"/>
            <a:ext cx="8955314" cy="91264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What exactly causes the chatbot to start adding assumptions?</a:t>
            </a:r>
          </a:p>
        </p:txBody>
      </p:sp>
      <p:pic>
        <p:nvPicPr>
          <p:cNvPr id="3" name="Picture 2">
            <a:extLst>
              <a:ext uri="{FF2B5EF4-FFF2-40B4-BE49-F238E27FC236}">
                <a16:creationId xmlns:a16="http://schemas.microsoft.com/office/drawing/2014/main" id="{62DF3EFD-288F-4C2A-DA21-4AAE989C4E9B}"/>
              </a:ext>
            </a:extLst>
          </p:cNvPr>
          <p:cNvPicPr>
            <a:picLocks noChangeAspect="1"/>
          </p:cNvPicPr>
          <p:nvPr/>
        </p:nvPicPr>
        <p:blipFill>
          <a:blip r:embed="rId4"/>
          <a:stretch>
            <a:fillRect/>
          </a:stretch>
        </p:blipFill>
        <p:spPr>
          <a:xfrm>
            <a:off x="828000" y="1504088"/>
            <a:ext cx="913736" cy="912647"/>
          </a:xfrm>
          <a:prstGeom prst="rect">
            <a:avLst/>
          </a:prstGeom>
        </p:spPr>
      </p:pic>
      <p:sp>
        <p:nvSpPr>
          <p:cNvPr id="4" name="Content Placeholder 2">
            <a:extLst>
              <a:ext uri="{FF2B5EF4-FFF2-40B4-BE49-F238E27FC236}">
                <a16:creationId xmlns:a16="http://schemas.microsoft.com/office/drawing/2014/main" id="{39208EF4-D120-633F-2730-022317E8B7DA}"/>
              </a:ext>
            </a:extLst>
          </p:cNvPr>
          <p:cNvSpPr txBox="1">
            <a:spLocks/>
          </p:cNvSpPr>
          <p:nvPr/>
        </p:nvSpPr>
        <p:spPr>
          <a:xfrm>
            <a:off x="728722" y="2472085"/>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pic>
        <p:nvPicPr>
          <p:cNvPr id="8" name="Picture 7">
            <a:extLst>
              <a:ext uri="{FF2B5EF4-FFF2-40B4-BE49-F238E27FC236}">
                <a16:creationId xmlns:a16="http://schemas.microsoft.com/office/drawing/2014/main" id="{01C1D7E1-868C-5A56-A891-11164D0DAAFC}"/>
              </a:ext>
            </a:extLst>
          </p:cNvPr>
          <p:cNvPicPr>
            <a:picLocks noChangeAspect="1"/>
          </p:cNvPicPr>
          <p:nvPr/>
        </p:nvPicPr>
        <p:blipFill>
          <a:blip r:embed="rId5"/>
          <a:stretch>
            <a:fillRect/>
          </a:stretch>
        </p:blipFill>
        <p:spPr>
          <a:xfrm>
            <a:off x="2162629" y="2862546"/>
            <a:ext cx="7053942" cy="3471515"/>
          </a:xfrm>
          <a:prstGeom prst="rect">
            <a:avLst/>
          </a:prstGeom>
        </p:spPr>
      </p:pic>
      <p:sp>
        <p:nvSpPr>
          <p:cNvPr id="9" name="Oval 8">
            <a:extLst>
              <a:ext uri="{FF2B5EF4-FFF2-40B4-BE49-F238E27FC236}">
                <a16:creationId xmlns:a16="http://schemas.microsoft.com/office/drawing/2014/main" id="{49269E93-D08E-D933-301A-664E62D664F1}"/>
              </a:ext>
            </a:extLst>
          </p:cNvPr>
          <p:cNvSpPr/>
          <p:nvPr/>
        </p:nvSpPr>
        <p:spPr>
          <a:xfrm>
            <a:off x="5558225" y="5200219"/>
            <a:ext cx="3272624" cy="215294"/>
          </a:xfrm>
          <a:prstGeom prst="ellipse">
            <a:avLst/>
          </a:prstGeom>
          <a:noFill/>
          <a:ln w="22225">
            <a:solidFill>
              <a:srgbClr val="852D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48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5E4F-CD52-E90F-A4A7-CC33DB286F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39B4-88C1-BCA0-9CA1-6EEA409963F4}"/>
              </a:ext>
            </a:extLst>
          </p:cNvPr>
          <p:cNvSpPr>
            <a:spLocks noGrp="1"/>
          </p:cNvSpPr>
          <p:nvPr>
            <p:ph type="title"/>
          </p:nvPr>
        </p:nvSpPr>
        <p:spPr>
          <a:xfrm>
            <a:off x="828000" y="302950"/>
            <a:ext cx="11013480" cy="677108"/>
          </a:xfrm>
        </p:spPr>
        <p:txBody>
          <a:bodyPr/>
          <a:lstStyle/>
          <a:p>
            <a:r>
              <a:rPr lang="en-US" sz="3200" dirty="0"/>
              <a:t>Mitigation strategy 4: data curation</a:t>
            </a:r>
          </a:p>
        </p:txBody>
      </p:sp>
      <p:pic>
        <p:nvPicPr>
          <p:cNvPr id="5" name="Picture 4" descr="ING Stage Vlog - VSAE">
            <a:extLst>
              <a:ext uri="{FF2B5EF4-FFF2-40B4-BE49-F238E27FC236}">
                <a16:creationId xmlns:a16="http://schemas.microsoft.com/office/drawing/2014/main" id="{4BC127D3-1983-B93F-F8B7-06DD6DBF9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BD03AED-B353-523F-44FE-E038B634F86A}"/>
              </a:ext>
            </a:extLst>
          </p:cNvPr>
          <p:cNvSpPr txBox="1">
            <a:spLocks/>
          </p:cNvSpPr>
          <p:nvPr/>
        </p:nvSpPr>
        <p:spPr>
          <a:xfrm>
            <a:off x="2162629" y="1620203"/>
            <a:ext cx="4488692" cy="91264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The knowledge base of the chatbot is full of problematic documents:</a:t>
            </a:r>
          </a:p>
          <a:p>
            <a:pPr>
              <a:buFontTx/>
              <a:buChar char="-"/>
            </a:pPr>
            <a:r>
              <a:rPr lang="en-US" dirty="0"/>
              <a:t>Different versions containing conflicting information</a:t>
            </a:r>
          </a:p>
          <a:p>
            <a:pPr>
              <a:buFontTx/>
              <a:buChar char="-"/>
            </a:pPr>
            <a:r>
              <a:rPr lang="en-US" dirty="0"/>
              <a:t>Internal memos</a:t>
            </a:r>
          </a:p>
          <a:p>
            <a:pPr>
              <a:buFontTx/>
              <a:buChar char="-"/>
            </a:pPr>
            <a:r>
              <a:rPr lang="en-US" dirty="0"/>
              <a:t>‘Assumption-enhancing’ personas</a:t>
            </a:r>
          </a:p>
        </p:txBody>
      </p:sp>
      <p:pic>
        <p:nvPicPr>
          <p:cNvPr id="3" name="Picture 2">
            <a:extLst>
              <a:ext uri="{FF2B5EF4-FFF2-40B4-BE49-F238E27FC236}">
                <a16:creationId xmlns:a16="http://schemas.microsoft.com/office/drawing/2014/main" id="{F3C6A3BF-5D9D-A7CC-1931-4E268DF325AB}"/>
              </a:ext>
            </a:extLst>
          </p:cNvPr>
          <p:cNvPicPr>
            <a:picLocks noChangeAspect="1"/>
          </p:cNvPicPr>
          <p:nvPr/>
        </p:nvPicPr>
        <p:blipFill>
          <a:blip r:embed="rId4"/>
          <a:stretch>
            <a:fillRect/>
          </a:stretch>
        </p:blipFill>
        <p:spPr>
          <a:xfrm>
            <a:off x="828000" y="1504088"/>
            <a:ext cx="913736" cy="912647"/>
          </a:xfrm>
          <a:prstGeom prst="rect">
            <a:avLst/>
          </a:prstGeom>
        </p:spPr>
      </p:pic>
      <p:sp>
        <p:nvSpPr>
          <p:cNvPr id="4" name="Content Placeholder 2">
            <a:extLst>
              <a:ext uri="{FF2B5EF4-FFF2-40B4-BE49-F238E27FC236}">
                <a16:creationId xmlns:a16="http://schemas.microsoft.com/office/drawing/2014/main" id="{AAD75A31-265D-0D93-F808-E87FA8DBBA9B}"/>
              </a:ext>
            </a:extLst>
          </p:cNvPr>
          <p:cNvSpPr txBox="1">
            <a:spLocks/>
          </p:cNvSpPr>
          <p:nvPr/>
        </p:nvSpPr>
        <p:spPr>
          <a:xfrm>
            <a:off x="728722" y="2472085"/>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pic>
        <p:nvPicPr>
          <p:cNvPr id="7" name="Picture 6">
            <a:extLst>
              <a:ext uri="{FF2B5EF4-FFF2-40B4-BE49-F238E27FC236}">
                <a16:creationId xmlns:a16="http://schemas.microsoft.com/office/drawing/2014/main" id="{5B04875D-76FC-7B51-AAF1-1E8DF8F64B5D}"/>
              </a:ext>
            </a:extLst>
          </p:cNvPr>
          <p:cNvPicPr>
            <a:picLocks noChangeAspect="1"/>
          </p:cNvPicPr>
          <p:nvPr/>
        </p:nvPicPr>
        <p:blipFill>
          <a:blip r:embed="rId5"/>
          <a:stretch>
            <a:fillRect/>
          </a:stretch>
        </p:blipFill>
        <p:spPr>
          <a:xfrm>
            <a:off x="7171338" y="1441292"/>
            <a:ext cx="2486155" cy="4818844"/>
          </a:xfrm>
          <a:prstGeom prst="rect">
            <a:avLst/>
          </a:prstGeom>
        </p:spPr>
      </p:pic>
    </p:spTree>
    <p:extLst>
      <p:ext uri="{BB962C8B-B14F-4D97-AF65-F5344CB8AC3E}">
        <p14:creationId xmlns:p14="http://schemas.microsoft.com/office/powerpoint/2010/main" val="42627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ADD09-8343-A40A-E412-EEFC08816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5875A-E227-8D9B-9E65-9F60EE059EDE}"/>
              </a:ext>
            </a:extLst>
          </p:cNvPr>
          <p:cNvSpPr>
            <a:spLocks noGrp="1"/>
          </p:cNvSpPr>
          <p:nvPr>
            <p:ph type="title"/>
          </p:nvPr>
        </p:nvSpPr>
        <p:spPr>
          <a:xfrm>
            <a:off x="828000" y="302950"/>
            <a:ext cx="11013480" cy="677108"/>
          </a:xfrm>
        </p:spPr>
        <p:txBody>
          <a:bodyPr/>
          <a:lstStyle/>
          <a:p>
            <a:r>
              <a:rPr lang="en-US" sz="3200" dirty="0"/>
              <a:t>Mitigation strategy 4: data curation</a:t>
            </a:r>
          </a:p>
        </p:txBody>
      </p:sp>
      <p:pic>
        <p:nvPicPr>
          <p:cNvPr id="5" name="Picture 4" descr="ING Stage Vlog - VSAE">
            <a:extLst>
              <a:ext uri="{FF2B5EF4-FFF2-40B4-BE49-F238E27FC236}">
                <a16:creationId xmlns:a16="http://schemas.microsoft.com/office/drawing/2014/main" id="{680D2D68-C482-B53F-81A2-1E5DBDF32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AE5C74B-BE48-9675-1A74-D05143E2F402}"/>
              </a:ext>
            </a:extLst>
          </p:cNvPr>
          <p:cNvSpPr txBox="1">
            <a:spLocks/>
          </p:cNvSpPr>
          <p:nvPr/>
        </p:nvSpPr>
        <p:spPr>
          <a:xfrm>
            <a:off x="2162629" y="1620203"/>
            <a:ext cx="8955314" cy="91264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As we saw in the chatbot stress-testing example – curating the knowledge base is mission-critical to your application</a:t>
            </a:r>
          </a:p>
        </p:txBody>
      </p:sp>
      <p:pic>
        <p:nvPicPr>
          <p:cNvPr id="3" name="Picture 2">
            <a:extLst>
              <a:ext uri="{FF2B5EF4-FFF2-40B4-BE49-F238E27FC236}">
                <a16:creationId xmlns:a16="http://schemas.microsoft.com/office/drawing/2014/main" id="{749F6541-C26F-1E78-9826-3BD57022D12A}"/>
              </a:ext>
            </a:extLst>
          </p:cNvPr>
          <p:cNvPicPr>
            <a:picLocks noChangeAspect="1"/>
          </p:cNvPicPr>
          <p:nvPr/>
        </p:nvPicPr>
        <p:blipFill>
          <a:blip r:embed="rId4"/>
          <a:stretch>
            <a:fillRect/>
          </a:stretch>
        </p:blipFill>
        <p:spPr>
          <a:xfrm>
            <a:off x="828000" y="1504088"/>
            <a:ext cx="913736" cy="912647"/>
          </a:xfrm>
          <a:prstGeom prst="rect">
            <a:avLst/>
          </a:prstGeom>
        </p:spPr>
      </p:pic>
      <p:sp>
        <p:nvSpPr>
          <p:cNvPr id="4" name="Content Placeholder 2">
            <a:extLst>
              <a:ext uri="{FF2B5EF4-FFF2-40B4-BE49-F238E27FC236}">
                <a16:creationId xmlns:a16="http://schemas.microsoft.com/office/drawing/2014/main" id="{989BE023-540B-0E0C-05B9-F3D1E4635E74}"/>
              </a:ext>
            </a:extLst>
          </p:cNvPr>
          <p:cNvSpPr txBox="1">
            <a:spLocks/>
          </p:cNvSpPr>
          <p:nvPr/>
        </p:nvSpPr>
        <p:spPr>
          <a:xfrm>
            <a:off x="728722" y="2472085"/>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sp>
        <p:nvSpPr>
          <p:cNvPr id="7" name="Content Placeholder 2">
            <a:extLst>
              <a:ext uri="{FF2B5EF4-FFF2-40B4-BE49-F238E27FC236}">
                <a16:creationId xmlns:a16="http://schemas.microsoft.com/office/drawing/2014/main" id="{B547CB8F-6B8D-8AB5-CCF5-64229034D226}"/>
              </a:ext>
            </a:extLst>
          </p:cNvPr>
          <p:cNvSpPr txBox="1">
            <a:spLocks/>
          </p:cNvSpPr>
          <p:nvPr/>
        </p:nvSpPr>
        <p:spPr>
          <a:xfrm>
            <a:off x="2162628" y="2554214"/>
            <a:ext cx="9169935" cy="912647"/>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Set up a process for ensuring the quality of new knowledge base entries:</a:t>
            </a:r>
          </a:p>
          <a:p>
            <a:pPr>
              <a:buFontTx/>
              <a:buChar char="-"/>
            </a:pPr>
            <a:r>
              <a:rPr lang="en-US" dirty="0"/>
              <a:t>Only use audited / approved documents, with clear version management: e.g. every entry must be reviewed by a certified financial expert and/or a compliance officer</a:t>
            </a:r>
          </a:p>
          <a:p>
            <a:pPr>
              <a:buFontTx/>
              <a:buChar char="-"/>
            </a:pPr>
            <a:r>
              <a:rPr lang="en-US" dirty="0"/>
              <a:t>Filter opinion-based, speculative, emotionally loaded language, or forward-looking statements (predictions / expectations), endorsing behavior (Perhaps you should consider…)</a:t>
            </a:r>
          </a:p>
          <a:p>
            <a:pPr>
              <a:buFontTx/>
              <a:buChar char="-"/>
            </a:pPr>
            <a:r>
              <a:rPr lang="en-US" dirty="0"/>
              <a:t>Strip metadata that could confuse the model</a:t>
            </a:r>
          </a:p>
          <a:p>
            <a:pPr>
              <a:buFontTx/>
              <a:buChar char="-"/>
            </a:pPr>
            <a:r>
              <a:rPr lang="en-US" dirty="0"/>
              <a:t>No links to other docs which divides information over multiple locations</a:t>
            </a:r>
          </a:p>
          <a:p>
            <a:pPr>
              <a:buFontTx/>
              <a:buChar char="-"/>
            </a:pPr>
            <a:r>
              <a:rPr lang="en-US" dirty="0"/>
              <a:t>Use derisked language templates (pre-bake qualifiers, disclaimers) </a:t>
            </a:r>
          </a:p>
          <a:p>
            <a:pPr>
              <a:buFontTx/>
              <a:buChar char="-"/>
            </a:pPr>
            <a:r>
              <a:rPr lang="en-US" dirty="0" err="1"/>
              <a:t>Etc</a:t>
            </a:r>
            <a:endParaRPr lang="en-US" dirty="0"/>
          </a:p>
        </p:txBody>
      </p:sp>
    </p:spTree>
    <p:extLst>
      <p:ext uri="{BB962C8B-B14F-4D97-AF65-F5344CB8AC3E}">
        <p14:creationId xmlns:p14="http://schemas.microsoft.com/office/powerpoint/2010/main" val="6641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9872-E4A0-AAAE-FCE3-85B022EE4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67343-DB28-78D7-99CD-04D822B96F18}"/>
              </a:ext>
            </a:extLst>
          </p:cNvPr>
          <p:cNvSpPr>
            <a:spLocks noGrp="1"/>
          </p:cNvSpPr>
          <p:nvPr>
            <p:ph type="title"/>
          </p:nvPr>
        </p:nvSpPr>
        <p:spPr>
          <a:xfrm>
            <a:off x="828000" y="302950"/>
            <a:ext cx="11013480" cy="677108"/>
          </a:xfrm>
        </p:spPr>
        <p:txBody>
          <a:bodyPr/>
          <a:lstStyle/>
          <a:p>
            <a:r>
              <a:rPr lang="en-US" dirty="0"/>
              <a:t>The knowledge base should be systematically evaluated</a:t>
            </a:r>
            <a:br>
              <a:rPr lang="en-US" dirty="0"/>
            </a:br>
            <a:endParaRPr lang="en-US" dirty="0"/>
          </a:p>
        </p:txBody>
      </p:sp>
      <p:sp>
        <p:nvSpPr>
          <p:cNvPr id="3" name="Content Placeholder 2">
            <a:extLst>
              <a:ext uri="{FF2B5EF4-FFF2-40B4-BE49-F238E27FC236}">
                <a16:creationId xmlns:a16="http://schemas.microsoft.com/office/drawing/2014/main" id="{14345942-EA56-1171-487D-D472F976DD87}"/>
              </a:ext>
            </a:extLst>
          </p:cNvPr>
          <p:cNvSpPr>
            <a:spLocks noGrp="1"/>
          </p:cNvSpPr>
          <p:nvPr>
            <p:ph sz="quarter" idx="10"/>
          </p:nvPr>
        </p:nvSpPr>
        <p:spPr>
          <a:xfrm>
            <a:off x="921319" y="1679995"/>
            <a:ext cx="10920161" cy="4875055"/>
          </a:xfrm>
        </p:spPr>
        <p:txBody>
          <a:bodyPr/>
          <a:lstStyle/>
          <a:p>
            <a:pPr marL="0" indent="0">
              <a:buNone/>
            </a:pPr>
            <a:r>
              <a:rPr lang="en-US" sz="2000" dirty="0"/>
              <a:t>Assess the accuracy: </a:t>
            </a:r>
          </a:p>
          <a:p>
            <a:pPr>
              <a:buFontTx/>
              <a:buChar char="-"/>
            </a:pPr>
            <a:r>
              <a:rPr lang="en-US" sz="2000" dirty="0"/>
              <a:t>Random sampling and fact checking</a:t>
            </a:r>
          </a:p>
          <a:p>
            <a:pPr>
              <a:buFontTx/>
              <a:buChar char="-"/>
            </a:pPr>
            <a:r>
              <a:rPr lang="en-US" sz="2000" dirty="0"/>
              <a:t>Domain expert review</a:t>
            </a:r>
          </a:p>
          <a:p>
            <a:pPr marL="0" indent="0">
              <a:buNone/>
            </a:pPr>
            <a:endParaRPr lang="en-US" sz="400" dirty="0"/>
          </a:p>
          <a:p>
            <a:pPr marL="0" indent="0">
              <a:buNone/>
            </a:pPr>
            <a:r>
              <a:rPr lang="en-US" sz="2000" dirty="0"/>
              <a:t>Completeness:</a:t>
            </a:r>
          </a:p>
          <a:p>
            <a:pPr>
              <a:buFontTx/>
              <a:buChar char="-"/>
            </a:pPr>
            <a:r>
              <a:rPr lang="en-US" sz="2000" dirty="0"/>
              <a:t>Are key topics, common issues and edge cases relevant to the domain all covered?</a:t>
            </a:r>
          </a:p>
          <a:p>
            <a:pPr>
              <a:buFontTx/>
              <a:buChar char="-"/>
            </a:pPr>
            <a:r>
              <a:rPr lang="en-US" sz="2000" dirty="0"/>
              <a:t>Are explanations detailed enough for both beginner and advanced users?</a:t>
            </a:r>
          </a:p>
          <a:p>
            <a:pPr marL="0" indent="0">
              <a:buNone/>
            </a:pPr>
            <a:endParaRPr lang="en-US" sz="400" dirty="0"/>
          </a:p>
          <a:p>
            <a:pPr marL="0" indent="0">
              <a:buNone/>
            </a:pPr>
            <a:r>
              <a:rPr lang="en-US" sz="2000" dirty="0"/>
              <a:t>Findability and navigation</a:t>
            </a:r>
          </a:p>
          <a:p>
            <a:pPr>
              <a:buFontTx/>
              <a:buChar char="-"/>
            </a:pPr>
            <a:r>
              <a:rPr lang="en-US" sz="2000" dirty="0"/>
              <a:t>Test whether the right context is selected for representative queries</a:t>
            </a:r>
          </a:p>
          <a:p>
            <a:pPr>
              <a:buFontTx/>
              <a:buChar char="-"/>
            </a:pPr>
            <a:r>
              <a:rPr lang="en-US" sz="2000" dirty="0"/>
              <a:t>Check whether the information needed for answering a question is in one place </a:t>
            </a:r>
          </a:p>
          <a:p>
            <a:pPr marL="0" indent="0">
              <a:buNone/>
            </a:pPr>
            <a:endParaRPr lang="en-US" sz="400" dirty="0"/>
          </a:p>
          <a:p>
            <a:pPr marL="0" indent="0">
              <a:buNone/>
            </a:pPr>
            <a:r>
              <a:rPr lang="en-US" sz="2000" dirty="0"/>
              <a:t>Clarity and usability:</a:t>
            </a:r>
          </a:p>
          <a:p>
            <a:pPr>
              <a:buFontTx/>
              <a:buChar char="-"/>
            </a:pPr>
            <a:r>
              <a:rPr lang="en-US" sz="2000" dirty="0"/>
              <a:t>Check whether the </a:t>
            </a:r>
            <a:r>
              <a:rPr lang="en-US" dirty="0"/>
              <a:t>language is clear, concise, and jargon-free (or properly explained)?</a:t>
            </a:r>
          </a:p>
          <a:p>
            <a:pPr>
              <a:buFontTx/>
              <a:buChar char="-"/>
            </a:pPr>
            <a:r>
              <a:rPr lang="en-US" sz="2000" dirty="0"/>
              <a:t>Is terminology and structure consistent across the KB</a:t>
            </a:r>
          </a:p>
          <a:p>
            <a:pPr marL="0" indent="0">
              <a:buNone/>
            </a:pPr>
            <a:endParaRPr lang="en-US" sz="400" dirty="0"/>
          </a:p>
          <a:p>
            <a:pPr marL="0" indent="0">
              <a:buNone/>
            </a:pPr>
            <a:r>
              <a:rPr lang="en-US" sz="2000" dirty="0"/>
              <a:t>Maintenance:</a:t>
            </a:r>
          </a:p>
          <a:p>
            <a:pPr>
              <a:buFontTx/>
              <a:buChar char="-"/>
            </a:pPr>
            <a:r>
              <a:rPr lang="en-US" sz="2000" dirty="0"/>
              <a:t>Update frequency; change logs; clear ownership</a:t>
            </a:r>
          </a:p>
          <a:p>
            <a:pPr marL="0" indent="0">
              <a:buNone/>
            </a:pPr>
            <a:endParaRPr lang="en-US" sz="2000" dirty="0"/>
          </a:p>
        </p:txBody>
      </p:sp>
      <p:pic>
        <p:nvPicPr>
          <p:cNvPr id="4" name="Picture 3">
            <a:extLst>
              <a:ext uri="{FF2B5EF4-FFF2-40B4-BE49-F238E27FC236}">
                <a16:creationId xmlns:a16="http://schemas.microsoft.com/office/drawing/2014/main" id="{7B953E5C-FC0A-5C71-F75C-AEEEE709DB02}"/>
              </a:ext>
            </a:extLst>
          </p:cNvPr>
          <p:cNvPicPr>
            <a:picLocks noChangeAspect="1"/>
          </p:cNvPicPr>
          <p:nvPr/>
        </p:nvPicPr>
        <p:blipFill>
          <a:blip r:embed="rId3"/>
          <a:stretch>
            <a:fillRect/>
          </a:stretch>
        </p:blipFill>
        <p:spPr>
          <a:xfrm>
            <a:off x="10117143" y="1504088"/>
            <a:ext cx="913736" cy="912647"/>
          </a:xfrm>
          <a:prstGeom prst="rect">
            <a:avLst/>
          </a:prstGeom>
        </p:spPr>
      </p:pic>
      <p:sp>
        <p:nvSpPr>
          <p:cNvPr id="5" name="Content Placeholder 2">
            <a:extLst>
              <a:ext uri="{FF2B5EF4-FFF2-40B4-BE49-F238E27FC236}">
                <a16:creationId xmlns:a16="http://schemas.microsoft.com/office/drawing/2014/main" id="{4BF0175B-3C38-67EC-E711-CA271FCB8A1B}"/>
              </a:ext>
            </a:extLst>
          </p:cNvPr>
          <p:cNvSpPr txBox="1">
            <a:spLocks/>
          </p:cNvSpPr>
          <p:nvPr/>
        </p:nvSpPr>
        <p:spPr>
          <a:xfrm>
            <a:off x="10017865" y="2472085"/>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spTree>
    <p:extLst>
      <p:ext uri="{BB962C8B-B14F-4D97-AF65-F5344CB8AC3E}">
        <p14:creationId xmlns:p14="http://schemas.microsoft.com/office/powerpoint/2010/main" val="183410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524A-700B-7FF5-508F-631E09DFB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C73C0-516C-AEBA-5F2E-3CAA931C622B}"/>
              </a:ext>
            </a:extLst>
          </p:cNvPr>
          <p:cNvSpPr>
            <a:spLocks noGrp="1"/>
          </p:cNvSpPr>
          <p:nvPr>
            <p:ph type="title"/>
          </p:nvPr>
        </p:nvSpPr>
        <p:spPr/>
        <p:txBody>
          <a:bodyPr/>
          <a:lstStyle/>
          <a:p>
            <a:r>
              <a:rPr lang="en-US" sz="3200" dirty="0"/>
              <a:t>Mitigation strategies</a:t>
            </a:r>
          </a:p>
        </p:txBody>
      </p:sp>
      <p:pic>
        <p:nvPicPr>
          <p:cNvPr id="5" name="Picture 4" descr="ING Stage Vlog - VSAE">
            <a:extLst>
              <a:ext uri="{FF2B5EF4-FFF2-40B4-BE49-F238E27FC236}">
                <a16:creationId xmlns:a16="http://schemas.microsoft.com/office/drawing/2014/main" id="{A9869F43-AA8B-5250-3434-7F9FAE40A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92125F0-41C0-4FA6-AAF4-E6783443FA8A}"/>
              </a:ext>
            </a:extLst>
          </p:cNvPr>
          <p:cNvSpPr>
            <a:spLocks noGrp="1"/>
          </p:cNvSpPr>
          <p:nvPr>
            <p:ph sz="quarter" idx="10"/>
          </p:nvPr>
        </p:nvSpPr>
        <p:spPr>
          <a:xfrm>
            <a:off x="921319" y="1679995"/>
            <a:ext cx="5697198" cy="4875055"/>
          </a:xfrm>
        </p:spPr>
        <p:txBody>
          <a:bodyPr/>
          <a:lstStyle/>
          <a:p>
            <a:pPr marL="0" indent="0">
              <a:buNone/>
            </a:pPr>
            <a:r>
              <a:rPr lang="en-US" sz="2000" dirty="0"/>
              <a:t>There are a few fundamental approaches to countering potential risk:</a:t>
            </a:r>
          </a:p>
          <a:p>
            <a:pPr marL="457200" indent="-457200">
              <a:buAutoNum type="arabicParenR"/>
            </a:pPr>
            <a:endParaRPr lang="en-US" sz="1000" dirty="0"/>
          </a:p>
          <a:p>
            <a:pPr marL="0" indent="0">
              <a:buNone/>
            </a:pPr>
            <a:r>
              <a:rPr lang="en-US" sz="2000" dirty="0"/>
              <a:t>       Stop the application (or lower the ambition)</a:t>
            </a:r>
          </a:p>
          <a:p>
            <a:pPr marL="457200" indent="-457200">
              <a:buAutoNum type="arabicParenR"/>
            </a:pPr>
            <a:endParaRPr lang="en-US" sz="1000" dirty="0"/>
          </a:p>
          <a:p>
            <a:pPr marL="457200" indent="-457200">
              <a:buFont typeface="+mj-lt"/>
              <a:buAutoNum type="arabicParenR"/>
            </a:pPr>
            <a:r>
              <a:rPr lang="en-US" sz="2000" dirty="0"/>
              <a:t>Human in / on the loop</a:t>
            </a:r>
          </a:p>
          <a:p>
            <a:pPr marL="457200" indent="-457200">
              <a:buAutoNum type="arabicParenR"/>
            </a:pPr>
            <a:endParaRPr lang="en-US" sz="1000" dirty="0"/>
          </a:p>
          <a:p>
            <a:pPr marL="457200" indent="-457200">
              <a:buAutoNum type="arabicParenR"/>
            </a:pPr>
            <a:r>
              <a:rPr lang="en-US" sz="2000" dirty="0"/>
              <a:t>Guardrails</a:t>
            </a:r>
          </a:p>
          <a:p>
            <a:pPr marL="457200" indent="-457200">
              <a:buAutoNum type="arabicParenR"/>
            </a:pPr>
            <a:endParaRPr lang="en-US" sz="1000" dirty="0"/>
          </a:p>
          <a:p>
            <a:pPr marL="457200" indent="-457200">
              <a:buAutoNum type="arabicParenR"/>
            </a:pPr>
            <a:r>
              <a:rPr lang="en-US" sz="2000" dirty="0"/>
              <a:t>Design choices</a:t>
            </a:r>
          </a:p>
          <a:p>
            <a:pPr marL="457200" indent="-457200">
              <a:buAutoNum type="arabicParenR"/>
            </a:pPr>
            <a:endParaRPr lang="en-US" sz="1000" dirty="0"/>
          </a:p>
          <a:p>
            <a:pPr marL="457200" indent="-457200">
              <a:buAutoNum type="arabicParenR"/>
            </a:pPr>
            <a:r>
              <a:rPr lang="en-US" sz="2000" dirty="0"/>
              <a:t>Data curation</a:t>
            </a:r>
          </a:p>
          <a:p>
            <a:pPr marL="457200" indent="-457200">
              <a:buAutoNum type="arabicParenR"/>
            </a:pPr>
            <a:endParaRPr lang="en-US" sz="1000" dirty="0"/>
          </a:p>
          <a:p>
            <a:pPr marL="0" indent="0">
              <a:buNone/>
            </a:pPr>
            <a:endParaRPr lang="en-US" sz="2000" dirty="0"/>
          </a:p>
        </p:txBody>
      </p:sp>
      <p:pic>
        <p:nvPicPr>
          <p:cNvPr id="1026" name="Picture 2">
            <a:extLst>
              <a:ext uri="{FF2B5EF4-FFF2-40B4-BE49-F238E27FC236}">
                <a16:creationId xmlns:a16="http://schemas.microsoft.com/office/drawing/2014/main" id="{A32D4C2D-C422-8D0F-E1B3-63BB70FB6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3946" y="2013520"/>
            <a:ext cx="2496457" cy="37446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84AF420-7355-26A2-689C-293F838AFD16}"/>
              </a:ext>
            </a:extLst>
          </p:cNvPr>
          <p:cNvSpPr txBox="1">
            <a:spLocks/>
          </p:cNvSpPr>
          <p:nvPr/>
        </p:nvSpPr>
        <p:spPr>
          <a:xfrm>
            <a:off x="892291" y="2529080"/>
            <a:ext cx="569853" cy="35926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500" dirty="0"/>
              <a:t>0)</a:t>
            </a:r>
          </a:p>
        </p:txBody>
      </p:sp>
    </p:spTree>
    <p:extLst>
      <p:ext uri="{BB962C8B-B14F-4D97-AF65-F5344CB8AC3E}">
        <p14:creationId xmlns:p14="http://schemas.microsoft.com/office/powerpoint/2010/main" val="3414708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C41EF-B6C2-9DE8-1DB1-9503A476A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48160-5F79-A9C6-FDF5-BA260D954EA2}"/>
              </a:ext>
            </a:extLst>
          </p:cNvPr>
          <p:cNvSpPr>
            <a:spLocks noGrp="1"/>
          </p:cNvSpPr>
          <p:nvPr>
            <p:ph type="title"/>
          </p:nvPr>
        </p:nvSpPr>
        <p:spPr/>
        <p:txBody>
          <a:bodyPr/>
          <a:lstStyle/>
          <a:p>
            <a:r>
              <a:rPr lang="nl-NL" sz="3200" dirty="0"/>
              <a:t>Agenda</a:t>
            </a:r>
            <a:endParaRPr lang="en-NL" sz="3200"/>
          </a:p>
        </p:txBody>
      </p:sp>
      <p:sp>
        <p:nvSpPr>
          <p:cNvPr id="3" name="Content Placeholder 2">
            <a:extLst>
              <a:ext uri="{FF2B5EF4-FFF2-40B4-BE49-F238E27FC236}">
                <a16:creationId xmlns:a16="http://schemas.microsoft.com/office/drawing/2014/main" id="{71CE24D3-ECBE-CC19-49C1-01284B7B7452}"/>
              </a:ext>
            </a:extLst>
          </p:cNvPr>
          <p:cNvSpPr>
            <a:spLocks noGrp="1"/>
          </p:cNvSpPr>
          <p:nvPr>
            <p:ph sz="quarter" idx="10"/>
          </p:nvPr>
        </p:nvSpPr>
        <p:spPr>
          <a:xfrm>
            <a:off x="828675" y="1479550"/>
            <a:ext cx="5999545" cy="4837113"/>
          </a:xfrm>
        </p:spPr>
        <p:txBody>
          <a:bodyPr/>
          <a:lstStyle/>
          <a:p>
            <a:pPr marL="0" indent="0">
              <a:buNone/>
            </a:pPr>
            <a:r>
              <a:rPr lang="en-US" dirty="0"/>
              <a:t>Topics for today:</a:t>
            </a:r>
          </a:p>
          <a:p>
            <a:pPr>
              <a:buFontTx/>
              <a:buChar char="-"/>
            </a:pPr>
            <a:r>
              <a:rPr lang="en-US" dirty="0">
                <a:solidFill>
                  <a:schemeClr val="bg1">
                    <a:lumMod val="85000"/>
                  </a:schemeClr>
                </a:solidFill>
              </a:rPr>
              <a:t>Mitigation Strategies</a:t>
            </a:r>
          </a:p>
          <a:p>
            <a:pPr>
              <a:buFontTx/>
              <a:buChar char="-"/>
            </a:pPr>
            <a:endParaRPr lang="en-US" sz="600" dirty="0"/>
          </a:p>
          <a:p>
            <a:pPr>
              <a:buFontTx/>
              <a:buChar char="-"/>
            </a:pPr>
            <a:r>
              <a:rPr lang="en-US" dirty="0"/>
              <a:t>Controlling and Improving</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Scalability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Case Study</a:t>
            </a:r>
          </a:p>
          <a:p>
            <a:pPr>
              <a:buFontTx/>
              <a:buChar char="-"/>
            </a:pPr>
            <a:endParaRPr lang="en-US" sz="600" dirty="0">
              <a:solidFill>
                <a:schemeClr val="bg1">
                  <a:lumMod val="85000"/>
                </a:schemeClr>
              </a:solidFill>
            </a:endParaRPr>
          </a:p>
          <a:p>
            <a:pPr>
              <a:buFontTx/>
              <a:buChar char="-"/>
            </a:pPr>
            <a:r>
              <a:rPr lang="en-US" dirty="0">
                <a:solidFill>
                  <a:schemeClr val="bg1">
                    <a:lumMod val="85000"/>
                  </a:schemeClr>
                </a:solidFill>
              </a:rPr>
              <a:t>Closure</a:t>
            </a:r>
          </a:p>
          <a:p>
            <a:pPr>
              <a:buFontTx/>
              <a:buChar char="-"/>
            </a:pPr>
            <a:endParaRPr lang="en-US" dirty="0"/>
          </a:p>
          <a:p>
            <a:pPr>
              <a:buFontTx/>
              <a:buChar char="-"/>
            </a:pPr>
            <a:endParaRPr lang="en-US" sz="600" dirty="0"/>
          </a:p>
          <a:p>
            <a:pPr lvl="1">
              <a:buFontTx/>
              <a:buChar char="-"/>
            </a:pPr>
            <a:endParaRPr lang="en-US" dirty="0"/>
          </a:p>
          <a:p>
            <a:pPr lvl="1">
              <a:buFontTx/>
              <a:buChar char="-"/>
            </a:pPr>
            <a:endParaRPr lang="en-US" dirty="0"/>
          </a:p>
          <a:p>
            <a:pPr lvl="1">
              <a:buFontTx/>
              <a:buChar char="-"/>
            </a:pPr>
            <a:endParaRPr lang="en-US" dirty="0"/>
          </a:p>
          <a:p>
            <a:pPr marL="0" indent="0">
              <a:buNone/>
            </a:pPr>
            <a:endParaRPr lang="en-US" i="1" dirty="0"/>
          </a:p>
          <a:p>
            <a:pPr marL="0" indent="0">
              <a:buNone/>
            </a:pPr>
            <a:endParaRPr lang="en-US" dirty="0"/>
          </a:p>
        </p:txBody>
      </p:sp>
      <p:pic>
        <p:nvPicPr>
          <p:cNvPr id="5" name="Picture 4" descr="ING Stage Vlog - VSAE">
            <a:extLst>
              <a:ext uri="{FF2B5EF4-FFF2-40B4-BE49-F238E27FC236}">
                <a16:creationId xmlns:a16="http://schemas.microsoft.com/office/drawing/2014/main" id="{0B80AD8A-AD87-A04F-6DB0-F3DB2D400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9A992D-EDE9-D647-B663-C89B89D8A41F}"/>
              </a:ext>
            </a:extLst>
          </p:cNvPr>
          <p:cNvPicPr>
            <a:picLocks noChangeAspect="1"/>
          </p:cNvPicPr>
          <p:nvPr/>
        </p:nvPicPr>
        <p:blipFill>
          <a:blip r:embed="rId4"/>
          <a:stretch>
            <a:fillRect/>
          </a:stretch>
        </p:blipFill>
        <p:spPr>
          <a:xfrm>
            <a:off x="7273741" y="513768"/>
            <a:ext cx="4535780" cy="914243"/>
          </a:xfrm>
          <a:prstGeom prst="rect">
            <a:avLst/>
          </a:prstGeom>
        </p:spPr>
      </p:pic>
      <p:pic>
        <p:nvPicPr>
          <p:cNvPr id="9" name="Picture 8">
            <a:extLst>
              <a:ext uri="{FF2B5EF4-FFF2-40B4-BE49-F238E27FC236}">
                <a16:creationId xmlns:a16="http://schemas.microsoft.com/office/drawing/2014/main" id="{C38A43BE-B7D8-D88F-8EA1-D10A0A2DA814}"/>
              </a:ext>
            </a:extLst>
          </p:cNvPr>
          <p:cNvPicPr>
            <a:picLocks noChangeAspect="1"/>
          </p:cNvPicPr>
          <p:nvPr/>
        </p:nvPicPr>
        <p:blipFill>
          <a:blip r:embed="rId5"/>
          <a:stretch>
            <a:fillRect/>
          </a:stretch>
        </p:blipFill>
        <p:spPr>
          <a:xfrm>
            <a:off x="7311686" y="1428011"/>
            <a:ext cx="4459890" cy="4796485"/>
          </a:xfrm>
          <a:prstGeom prst="rect">
            <a:avLst/>
          </a:prstGeom>
        </p:spPr>
      </p:pic>
    </p:spTree>
    <p:extLst>
      <p:ext uri="{BB962C8B-B14F-4D97-AF65-F5344CB8AC3E}">
        <p14:creationId xmlns:p14="http://schemas.microsoft.com/office/powerpoint/2010/main" val="2497626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D9AAC-C833-50A7-B5AC-462C2677B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CFFF-A1C2-B9D8-44EA-74465F7400D1}"/>
              </a:ext>
            </a:extLst>
          </p:cNvPr>
          <p:cNvSpPr>
            <a:spLocks noGrp="1"/>
          </p:cNvSpPr>
          <p:nvPr>
            <p:ph type="title"/>
          </p:nvPr>
        </p:nvSpPr>
        <p:spPr/>
        <p:txBody>
          <a:bodyPr/>
          <a:lstStyle/>
          <a:p>
            <a:r>
              <a:rPr lang="en-US" dirty="0"/>
              <a:t>Controlling and improving</a:t>
            </a:r>
          </a:p>
        </p:txBody>
      </p:sp>
      <p:pic>
        <p:nvPicPr>
          <p:cNvPr id="5" name="Picture 4" descr="ING Stage Vlog - VSAE">
            <a:extLst>
              <a:ext uri="{FF2B5EF4-FFF2-40B4-BE49-F238E27FC236}">
                <a16:creationId xmlns:a16="http://schemas.microsoft.com/office/drawing/2014/main" id="{033157A5-050E-5563-7CF5-A97C74076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C03F3AD-B902-5DE4-A5EF-39502F3C16C9}"/>
              </a:ext>
            </a:extLst>
          </p:cNvPr>
          <p:cNvSpPr>
            <a:spLocks noGrp="1"/>
          </p:cNvSpPr>
          <p:nvPr>
            <p:ph sz="quarter" idx="10"/>
          </p:nvPr>
        </p:nvSpPr>
        <p:spPr>
          <a:xfrm>
            <a:off x="921319" y="1679995"/>
            <a:ext cx="5697198" cy="4875055"/>
          </a:xfrm>
        </p:spPr>
        <p:txBody>
          <a:bodyPr/>
          <a:lstStyle/>
          <a:p>
            <a:pPr marL="0" indent="0">
              <a:buNone/>
            </a:pPr>
            <a:r>
              <a:rPr lang="en-US" sz="2000" dirty="0"/>
              <a:t>There are two fundamental subjects your organization should master that help control and improve </a:t>
            </a:r>
            <a:r>
              <a:rPr lang="en-US" sz="2000" dirty="0" err="1"/>
              <a:t>GenAI</a:t>
            </a:r>
            <a:r>
              <a:rPr lang="en-US" sz="2000" dirty="0"/>
              <a:t>-applications:</a:t>
            </a:r>
          </a:p>
          <a:p>
            <a:pPr marL="0" indent="0">
              <a:buNone/>
            </a:pPr>
            <a:endParaRPr lang="en-US" sz="1000" dirty="0"/>
          </a:p>
          <a:p>
            <a:pPr marL="457200" indent="-457200">
              <a:buFont typeface="+mj-lt"/>
              <a:buAutoNum type="arabicParenR"/>
            </a:pPr>
            <a:r>
              <a:rPr lang="en-US" sz="2000" dirty="0"/>
              <a:t>Logging and monitoring</a:t>
            </a:r>
          </a:p>
          <a:p>
            <a:pPr marL="457200" indent="-457200">
              <a:buAutoNum type="arabicParenR"/>
            </a:pPr>
            <a:endParaRPr lang="en-US" sz="1000" dirty="0"/>
          </a:p>
          <a:p>
            <a:pPr marL="457200" indent="-457200">
              <a:buAutoNum type="arabicParenR"/>
            </a:pPr>
            <a:r>
              <a:rPr lang="en-US" sz="2000" dirty="0"/>
              <a:t>Experimenting</a:t>
            </a:r>
          </a:p>
          <a:p>
            <a:pPr marL="457200" indent="-457200">
              <a:buAutoNum type="arabicParenR"/>
            </a:pPr>
            <a:endParaRPr lang="en-US" sz="1000" dirty="0"/>
          </a:p>
        </p:txBody>
      </p:sp>
      <p:pic>
        <p:nvPicPr>
          <p:cNvPr id="6" name="Picture 5">
            <a:extLst>
              <a:ext uri="{FF2B5EF4-FFF2-40B4-BE49-F238E27FC236}">
                <a16:creationId xmlns:a16="http://schemas.microsoft.com/office/drawing/2014/main" id="{AD2C5C4D-BED8-DDF4-8D7C-29AB008609EC}"/>
              </a:ext>
            </a:extLst>
          </p:cNvPr>
          <p:cNvPicPr>
            <a:picLocks noChangeAspect="1"/>
          </p:cNvPicPr>
          <p:nvPr/>
        </p:nvPicPr>
        <p:blipFill>
          <a:blip r:embed="rId4"/>
          <a:stretch>
            <a:fillRect/>
          </a:stretch>
        </p:blipFill>
        <p:spPr>
          <a:xfrm>
            <a:off x="6618517" y="1770482"/>
            <a:ext cx="5139493" cy="3407523"/>
          </a:xfrm>
          <a:prstGeom prst="rect">
            <a:avLst/>
          </a:prstGeom>
        </p:spPr>
      </p:pic>
    </p:spTree>
    <p:extLst>
      <p:ext uri="{BB962C8B-B14F-4D97-AF65-F5344CB8AC3E}">
        <p14:creationId xmlns:p14="http://schemas.microsoft.com/office/powerpoint/2010/main" val="151661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E23B-E155-FAE7-F437-0181BC862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FDBA58-0F08-DC10-9A90-4C1734A19EC1}"/>
              </a:ext>
            </a:extLst>
          </p:cNvPr>
          <p:cNvSpPr>
            <a:spLocks noGrp="1"/>
          </p:cNvSpPr>
          <p:nvPr>
            <p:ph type="title"/>
          </p:nvPr>
        </p:nvSpPr>
        <p:spPr/>
        <p:txBody>
          <a:bodyPr/>
          <a:lstStyle/>
          <a:p>
            <a:r>
              <a:rPr lang="nl-NL" dirty="0"/>
              <a:t>General </a:t>
            </a:r>
            <a:r>
              <a:rPr lang="nl-NL" dirty="0" err="1"/>
              <a:t>considerations</a:t>
            </a:r>
            <a:endParaRPr lang="en-NL"/>
          </a:p>
        </p:txBody>
      </p:sp>
      <p:sp>
        <p:nvSpPr>
          <p:cNvPr id="3" name="Content Placeholder 2">
            <a:extLst>
              <a:ext uri="{FF2B5EF4-FFF2-40B4-BE49-F238E27FC236}">
                <a16:creationId xmlns:a16="http://schemas.microsoft.com/office/drawing/2014/main" id="{FBDE8992-8056-3A18-6E18-0544FC13677C}"/>
              </a:ext>
            </a:extLst>
          </p:cNvPr>
          <p:cNvSpPr>
            <a:spLocks noGrp="1"/>
          </p:cNvSpPr>
          <p:nvPr>
            <p:ph sz="quarter" idx="10"/>
          </p:nvPr>
        </p:nvSpPr>
        <p:spPr>
          <a:xfrm>
            <a:off x="828674" y="1479550"/>
            <a:ext cx="6622449" cy="4837113"/>
          </a:xfrm>
        </p:spPr>
        <p:txBody>
          <a:bodyPr/>
          <a:lstStyle/>
          <a:p>
            <a:pPr marL="0" indent="0">
              <a:buNone/>
            </a:pPr>
            <a:r>
              <a:rPr lang="en-US" dirty="0"/>
              <a:t>Risk </a:t>
            </a:r>
            <a:r>
              <a:rPr lang="en-US" i="1" dirty="0"/>
              <a:t>assessment</a:t>
            </a:r>
            <a:r>
              <a:rPr lang="en-US" dirty="0"/>
              <a:t> roughly follows the checklists provided in the model validation documents</a:t>
            </a:r>
          </a:p>
          <a:p>
            <a:pPr marL="0" indent="0">
              <a:buNone/>
            </a:pPr>
            <a:endParaRPr lang="en-US" dirty="0"/>
          </a:p>
          <a:p>
            <a:pPr marL="0" indent="0">
              <a:buNone/>
            </a:pPr>
            <a:r>
              <a:rPr lang="en-US" dirty="0"/>
              <a:t>Risk </a:t>
            </a:r>
            <a:r>
              <a:rPr lang="en-US" i="1" dirty="0"/>
              <a:t>mitigation</a:t>
            </a:r>
            <a:r>
              <a:rPr lang="en-US" dirty="0"/>
              <a:t> is about tradeoffs, considering the interconnectedness of different risks  </a:t>
            </a:r>
          </a:p>
          <a:p>
            <a:pPr marL="0" indent="0">
              <a:buNone/>
            </a:pPr>
            <a:endParaRPr lang="en-US" dirty="0"/>
          </a:p>
          <a:p>
            <a:pPr marL="0" indent="0">
              <a:buNone/>
            </a:pPr>
            <a:r>
              <a:rPr lang="en-US" dirty="0"/>
              <a:t>Risks cannot all be mitigated: </a:t>
            </a:r>
          </a:p>
          <a:p>
            <a:pPr>
              <a:buFontTx/>
              <a:buChar char="-"/>
            </a:pPr>
            <a:r>
              <a:rPr lang="en-US" dirty="0"/>
              <a:t>as that would drown out all business value</a:t>
            </a:r>
          </a:p>
          <a:p>
            <a:pPr>
              <a:buFontTx/>
              <a:buChar char="-"/>
            </a:pPr>
            <a:r>
              <a:rPr lang="en-US" dirty="0"/>
              <a:t>as </a:t>
            </a:r>
            <a:r>
              <a:rPr lang="en-US" dirty="0">
                <a:solidFill>
                  <a:srgbClr val="2B2541"/>
                </a:solidFill>
              </a:rPr>
              <a:t>it is impossible to observe everything that could go wrong before going live</a:t>
            </a:r>
          </a:p>
          <a:p>
            <a:pPr>
              <a:buFontTx/>
              <a:buChar char="-"/>
            </a:pPr>
            <a:r>
              <a:rPr lang="en-US" dirty="0">
                <a:solidFill>
                  <a:srgbClr val="2B2541"/>
                </a:solidFill>
              </a:rPr>
              <a:t>’first there was the car, then came the seat belt’</a:t>
            </a:r>
          </a:p>
          <a:p>
            <a:pPr>
              <a:buFontTx/>
              <a:buChar char="-"/>
            </a:pPr>
            <a:endParaRPr lang="en-US" dirty="0">
              <a:solidFill>
                <a:srgbClr val="2B2541"/>
              </a:solidFill>
            </a:endParaRPr>
          </a:p>
        </p:txBody>
      </p:sp>
      <p:pic>
        <p:nvPicPr>
          <p:cNvPr id="5" name="Picture 4" descr="ING Stage Vlog - VSAE">
            <a:extLst>
              <a:ext uri="{FF2B5EF4-FFF2-40B4-BE49-F238E27FC236}">
                <a16:creationId xmlns:a16="http://schemas.microsoft.com/office/drawing/2014/main" id="{A2BD63BE-D36A-99A3-560F-30A1DA82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7AD163-4A48-59AB-1C39-B86BF87739B6}"/>
              </a:ext>
            </a:extLst>
          </p:cNvPr>
          <p:cNvPicPr>
            <a:picLocks noChangeAspect="1"/>
          </p:cNvPicPr>
          <p:nvPr/>
        </p:nvPicPr>
        <p:blipFill>
          <a:blip r:embed="rId4"/>
          <a:stretch>
            <a:fillRect/>
          </a:stretch>
        </p:blipFill>
        <p:spPr>
          <a:xfrm>
            <a:off x="7696342" y="1479550"/>
            <a:ext cx="3315625" cy="3311611"/>
          </a:xfrm>
          <a:prstGeom prst="rect">
            <a:avLst/>
          </a:prstGeom>
        </p:spPr>
      </p:pic>
    </p:spTree>
    <p:extLst>
      <p:ext uri="{BB962C8B-B14F-4D97-AF65-F5344CB8AC3E}">
        <p14:creationId xmlns:p14="http://schemas.microsoft.com/office/powerpoint/2010/main" val="264577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FADD2-BED4-743A-8983-4A0B414B5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DD20F-F7C8-8ACD-283D-066ADA3F8B19}"/>
              </a:ext>
            </a:extLst>
          </p:cNvPr>
          <p:cNvSpPr>
            <a:spLocks noGrp="1"/>
          </p:cNvSpPr>
          <p:nvPr>
            <p:ph type="title"/>
          </p:nvPr>
        </p:nvSpPr>
        <p:spPr/>
        <p:txBody>
          <a:bodyPr/>
          <a:lstStyle/>
          <a:p>
            <a:r>
              <a:rPr lang="en-US" dirty="0"/>
              <a:t>Monitoring is </a:t>
            </a:r>
            <a:r>
              <a:rPr lang="en-US" i="1" u="sng" dirty="0"/>
              <a:t>extremely</a:t>
            </a:r>
            <a:r>
              <a:rPr lang="en-US" dirty="0"/>
              <a:t>  important in LLM-applications</a:t>
            </a:r>
          </a:p>
        </p:txBody>
      </p:sp>
      <p:sp>
        <p:nvSpPr>
          <p:cNvPr id="3" name="Content Placeholder 2">
            <a:extLst>
              <a:ext uri="{FF2B5EF4-FFF2-40B4-BE49-F238E27FC236}">
                <a16:creationId xmlns:a16="http://schemas.microsoft.com/office/drawing/2014/main" id="{236A3BD0-9D4F-F3B9-C18B-454D84EF6321}"/>
              </a:ext>
            </a:extLst>
          </p:cNvPr>
          <p:cNvSpPr>
            <a:spLocks noGrp="1"/>
          </p:cNvSpPr>
          <p:nvPr>
            <p:ph sz="quarter" idx="10"/>
          </p:nvPr>
        </p:nvSpPr>
        <p:spPr>
          <a:xfrm>
            <a:off x="828674" y="1479550"/>
            <a:ext cx="5429251" cy="4837113"/>
          </a:xfrm>
        </p:spPr>
        <p:txBody>
          <a:bodyPr/>
          <a:lstStyle/>
          <a:p>
            <a:pPr marL="0" marR="0" indent="0">
              <a:buNone/>
            </a:pPr>
            <a:r>
              <a:rPr lang="en-US" dirty="0"/>
              <a:t>Because:</a:t>
            </a:r>
          </a:p>
          <a:p>
            <a:pPr marL="0" marR="0"/>
            <a:r>
              <a:rPr lang="en-US" dirty="0"/>
              <a:t>Once you decide to implement LLM applications, undesired situations </a:t>
            </a:r>
            <a:r>
              <a:rPr lang="en-US" u="sng" dirty="0"/>
              <a:t>will</a:t>
            </a:r>
            <a:r>
              <a:rPr lang="en-US" dirty="0"/>
              <a:t> occur</a:t>
            </a:r>
          </a:p>
          <a:p>
            <a:pPr marL="0" marR="0"/>
            <a:r>
              <a:rPr lang="en-US" dirty="0"/>
              <a:t>(unless you put in so many controls it destroys all potential business value)</a:t>
            </a:r>
          </a:p>
          <a:p>
            <a:pPr marL="0" marR="0"/>
            <a:r>
              <a:rPr lang="en-US" dirty="0"/>
              <a:t>Once you accept that undesired situations cannot be fully prevented, then early detection and containment becomes a </a:t>
            </a:r>
            <a:r>
              <a:rPr lang="en-US" u="sng" dirty="0"/>
              <a:t>must</a:t>
            </a:r>
          </a:p>
          <a:p>
            <a:pPr marL="0" marR="0"/>
            <a:endParaRPr lang="en-US" u="sng" dirty="0"/>
          </a:p>
          <a:p>
            <a:pPr marL="0" marR="0" indent="0">
              <a:buNone/>
            </a:pPr>
            <a:r>
              <a:rPr lang="en-US" dirty="0"/>
              <a:t>And:</a:t>
            </a:r>
          </a:p>
          <a:p>
            <a:pPr marL="0" marR="0"/>
            <a:r>
              <a:rPr lang="en-US" dirty="0"/>
              <a:t>You can proceed to implementation quicker when relying on robust monitoring</a:t>
            </a:r>
          </a:p>
        </p:txBody>
      </p:sp>
      <p:pic>
        <p:nvPicPr>
          <p:cNvPr id="5" name="Picture 4" descr="ING Stage Vlog - VSAE">
            <a:extLst>
              <a:ext uri="{FF2B5EF4-FFF2-40B4-BE49-F238E27FC236}">
                <a16:creationId xmlns:a16="http://schemas.microsoft.com/office/drawing/2014/main" id="{3C5DC075-C739-4116-D2FB-992275D7C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0041F9-3CBC-8BCA-4388-8D712381D1FB}"/>
              </a:ext>
            </a:extLst>
          </p:cNvPr>
          <p:cNvPicPr>
            <a:picLocks noChangeAspect="1"/>
          </p:cNvPicPr>
          <p:nvPr/>
        </p:nvPicPr>
        <p:blipFill>
          <a:blip r:embed="rId4"/>
          <a:stretch>
            <a:fillRect/>
          </a:stretch>
        </p:blipFill>
        <p:spPr>
          <a:xfrm>
            <a:off x="6968722" y="1479550"/>
            <a:ext cx="5046361" cy="3898900"/>
          </a:xfrm>
          <a:prstGeom prst="rect">
            <a:avLst/>
          </a:prstGeom>
        </p:spPr>
      </p:pic>
    </p:spTree>
    <p:extLst>
      <p:ext uri="{BB962C8B-B14F-4D97-AF65-F5344CB8AC3E}">
        <p14:creationId xmlns:p14="http://schemas.microsoft.com/office/powerpoint/2010/main" val="372923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1DDB-DF9A-2123-2528-FE393890C9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BD427-0733-24D1-EEC0-3CC7507823F9}"/>
              </a:ext>
            </a:extLst>
          </p:cNvPr>
          <p:cNvSpPr>
            <a:spLocks noGrp="1"/>
          </p:cNvSpPr>
          <p:nvPr>
            <p:ph type="title"/>
          </p:nvPr>
        </p:nvSpPr>
        <p:spPr/>
        <p:txBody>
          <a:bodyPr/>
          <a:lstStyle/>
          <a:p>
            <a:r>
              <a:rPr lang="en-US" dirty="0"/>
              <a:t>Monitoring / logging occurs at different levels</a:t>
            </a:r>
          </a:p>
        </p:txBody>
      </p:sp>
      <p:pic>
        <p:nvPicPr>
          <p:cNvPr id="5" name="Picture 4" descr="ING Stage Vlog - VSAE">
            <a:extLst>
              <a:ext uri="{FF2B5EF4-FFF2-40B4-BE49-F238E27FC236}">
                <a16:creationId xmlns:a16="http://schemas.microsoft.com/office/drawing/2014/main" id="{C28AC190-F93B-F530-EB44-AA971EA27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63A136-9574-9265-DFD4-E9F78E36D3C9}"/>
              </a:ext>
            </a:extLst>
          </p:cNvPr>
          <p:cNvSpPr txBox="1"/>
          <p:nvPr/>
        </p:nvSpPr>
        <p:spPr>
          <a:xfrm>
            <a:off x="5916481" y="1779222"/>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8" name="TextBox 7">
            <a:extLst>
              <a:ext uri="{FF2B5EF4-FFF2-40B4-BE49-F238E27FC236}">
                <a16:creationId xmlns:a16="http://schemas.microsoft.com/office/drawing/2014/main" id="{630A0F6A-59E4-00D3-DDFB-468F8A6ACB09}"/>
              </a:ext>
            </a:extLst>
          </p:cNvPr>
          <p:cNvSpPr txBox="1"/>
          <p:nvPr/>
        </p:nvSpPr>
        <p:spPr>
          <a:xfrm>
            <a:off x="1328039" y="1779222"/>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9" name="TextBox 8">
            <a:extLst>
              <a:ext uri="{FF2B5EF4-FFF2-40B4-BE49-F238E27FC236}">
                <a16:creationId xmlns:a16="http://schemas.microsoft.com/office/drawing/2014/main" id="{AADAC574-984F-5845-EB0C-4AD5DB19D9ED}"/>
              </a:ext>
            </a:extLst>
          </p:cNvPr>
          <p:cNvSpPr txBox="1"/>
          <p:nvPr/>
        </p:nvSpPr>
        <p:spPr>
          <a:xfrm>
            <a:off x="9956237" y="1779222"/>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10" name="Rectangle 9">
            <a:extLst>
              <a:ext uri="{FF2B5EF4-FFF2-40B4-BE49-F238E27FC236}">
                <a16:creationId xmlns:a16="http://schemas.microsoft.com/office/drawing/2014/main" id="{2561ADE5-7C71-20EE-8E50-9D1F09B1229D}"/>
              </a:ext>
            </a:extLst>
          </p:cNvPr>
          <p:cNvSpPr/>
          <p:nvPr/>
        </p:nvSpPr>
        <p:spPr>
          <a:xfrm>
            <a:off x="1163960" y="1637142"/>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2ABCA30-41D2-5B9A-2088-235C3940C108}"/>
              </a:ext>
            </a:extLst>
          </p:cNvPr>
          <p:cNvCxnSpPr>
            <a:cxnSpLocks/>
            <a:stCxn id="8" idx="3"/>
            <a:endCxn id="7" idx="1"/>
          </p:cNvCxnSpPr>
          <p:nvPr/>
        </p:nvCxnSpPr>
        <p:spPr>
          <a:xfrm>
            <a:off x="2328166" y="1963888"/>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77123A-FCB5-5FB0-05E6-267677144A9F}"/>
              </a:ext>
            </a:extLst>
          </p:cNvPr>
          <p:cNvCxnSpPr>
            <a:cxnSpLocks/>
            <a:stCxn id="7" idx="3"/>
            <a:endCxn id="9" idx="1"/>
          </p:cNvCxnSpPr>
          <p:nvPr/>
        </p:nvCxnSpPr>
        <p:spPr>
          <a:xfrm>
            <a:off x="6591654" y="1963888"/>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B5FFA2-12E6-1D1D-A83F-AA75FC37B60D}"/>
              </a:ext>
            </a:extLst>
          </p:cNvPr>
          <p:cNvCxnSpPr>
            <a:cxnSpLocks/>
          </p:cNvCxnSpPr>
          <p:nvPr/>
        </p:nvCxnSpPr>
        <p:spPr>
          <a:xfrm>
            <a:off x="4393578"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56D6B10-BD15-0CDE-DF4B-41409ACDE149}"/>
              </a:ext>
            </a:extLst>
          </p:cNvPr>
          <p:cNvCxnSpPr>
            <a:cxnSpLocks/>
          </p:cNvCxnSpPr>
          <p:nvPr/>
        </p:nvCxnSpPr>
        <p:spPr>
          <a:xfrm flipV="1">
            <a:off x="4567111"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97AF71B-50B4-93E7-EFE1-074759FC31ED}"/>
              </a:ext>
            </a:extLst>
          </p:cNvPr>
          <p:cNvPicPr>
            <a:picLocks noChangeAspect="1"/>
          </p:cNvPicPr>
          <p:nvPr/>
        </p:nvPicPr>
        <p:blipFill>
          <a:blip r:embed="rId4"/>
          <a:stretch>
            <a:fillRect/>
          </a:stretch>
        </p:blipFill>
        <p:spPr>
          <a:xfrm>
            <a:off x="4020090" y="3111835"/>
            <a:ext cx="913736" cy="912647"/>
          </a:xfrm>
          <a:prstGeom prst="rect">
            <a:avLst/>
          </a:prstGeom>
        </p:spPr>
      </p:pic>
      <p:sp>
        <p:nvSpPr>
          <p:cNvPr id="16" name="Content Placeholder 2">
            <a:extLst>
              <a:ext uri="{FF2B5EF4-FFF2-40B4-BE49-F238E27FC236}">
                <a16:creationId xmlns:a16="http://schemas.microsoft.com/office/drawing/2014/main" id="{44F5F06A-A232-55D4-ECB3-DDF6A0253D93}"/>
              </a:ext>
            </a:extLst>
          </p:cNvPr>
          <p:cNvSpPr txBox="1">
            <a:spLocks/>
          </p:cNvSpPr>
          <p:nvPr/>
        </p:nvSpPr>
        <p:spPr>
          <a:xfrm>
            <a:off x="3920812" y="4079832"/>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cxnSp>
        <p:nvCxnSpPr>
          <p:cNvPr id="17" name="Straight Arrow Connector 16">
            <a:extLst>
              <a:ext uri="{FF2B5EF4-FFF2-40B4-BE49-F238E27FC236}">
                <a16:creationId xmlns:a16="http://schemas.microsoft.com/office/drawing/2014/main" id="{B9E86588-2B70-B151-96E2-A2CAF5D2E0B7}"/>
              </a:ext>
            </a:extLst>
          </p:cNvPr>
          <p:cNvCxnSpPr>
            <a:cxnSpLocks/>
          </p:cNvCxnSpPr>
          <p:nvPr/>
        </p:nvCxnSpPr>
        <p:spPr>
          <a:xfrm>
            <a:off x="2451026" y="1988856"/>
            <a:ext cx="0" cy="112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3ED6BA-D145-9C34-A2D2-90F44C645E38}"/>
              </a:ext>
            </a:extLst>
          </p:cNvPr>
          <p:cNvCxnSpPr>
            <a:cxnSpLocks/>
          </p:cNvCxnSpPr>
          <p:nvPr/>
        </p:nvCxnSpPr>
        <p:spPr>
          <a:xfrm flipV="1">
            <a:off x="2624559" y="1988856"/>
            <a:ext cx="0" cy="111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EBCDFA2-6619-0D59-DA51-688B140561EF}"/>
              </a:ext>
            </a:extLst>
          </p:cNvPr>
          <p:cNvSpPr txBox="1">
            <a:spLocks/>
          </p:cNvSpPr>
          <p:nvPr/>
        </p:nvSpPr>
        <p:spPr>
          <a:xfrm>
            <a:off x="1733375" y="4115815"/>
            <a:ext cx="1129589" cy="4279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Filters</a:t>
            </a:r>
          </a:p>
          <a:p>
            <a:pPr marL="0" indent="0" algn="ctr">
              <a:buFont typeface="Wingdings" panose="05000000000000000000" pitchFamily="2" charset="2"/>
              <a:buNone/>
            </a:pPr>
            <a:endParaRPr lang="en-US" sz="1400" dirty="0"/>
          </a:p>
        </p:txBody>
      </p:sp>
      <p:pic>
        <p:nvPicPr>
          <p:cNvPr id="20" name="Picture 19">
            <a:extLst>
              <a:ext uri="{FF2B5EF4-FFF2-40B4-BE49-F238E27FC236}">
                <a16:creationId xmlns:a16="http://schemas.microsoft.com/office/drawing/2014/main" id="{377061CE-1274-7039-4AC8-3EDA425CFE83}"/>
              </a:ext>
            </a:extLst>
          </p:cNvPr>
          <p:cNvPicPr>
            <a:picLocks noChangeAspect="1"/>
          </p:cNvPicPr>
          <p:nvPr/>
        </p:nvPicPr>
        <p:blipFill>
          <a:blip r:embed="rId5"/>
          <a:stretch>
            <a:fillRect/>
          </a:stretch>
        </p:blipFill>
        <p:spPr>
          <a:xfrm>
            <a:off x="1856422" y="3112931"/>
            <a:ext cx="913734" cy="911551"/>
          </a:xfrm>
          <a:prstGeom prst="rect">
            <a:avLst/>
          </a:prstGeom>
        </p:spPr>
      </p:pic>
      <p:sp>
        <p:nvSpPr>
          <p:cNvPr id="21" name="Content Placeholder 2">
            <a:extLst>
              <a:ext uri="{FF2B5EF4-FFF2-40B4-BE49-F238E27FC236}">
                <a16:creationId xmlns:a16="http://schemas.microsoft.com/office/drawing/2014/main" id="{DFDD5C8D-893C-9604-E790-9ADC3AEC3146}"/>
              </a:ext>
            </a:extLst>
          </p:cNvPr>
          <p:cNvSpPr txBox="1">
            <a:spLocks/>
          </p:cNvSpPr>
          <p:nvPr/>
        </p:nvSpPr>
        <p:spPr>
          <a:xfrm>
            <a:off x="6290094"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22" name="Straight Arrow Connector 21">
            <a:extLst>
              <a:ext uri="{FF2B5EF4-FFF2-40B4-BE49-F238E27FC236}">
                <a16:creationId xmlns:a16="http://schemas.microsoft.com/office/drawing/2014/main" id="{B8F91298-7AE8-E057-43CE-69A96BB25B82}"/>
              </a:ext>
            </a:extLst>
          </p:cNvPr>
          <p:cNvCxnSpPr>
            <a:cxnSpLocks/>
          </p:cNvCxnSpPr>
          <p:nvPr/>
        </p:nvCxnSpPr>
        <p:spPr>
          <a:xfrm>
            <a:off x="6933912"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C8458A-DAD1-28B7-45A2-7943A2233AF7}"/>
              </a:ext>
            </a:extLst>
          </p:cNvPr>
          <p:cNvCxnSpPr>
            <a:cxnSpLocks/>
          </p:cNvCxnSpPr>
          <p:nvPr/>
        </p:nvCxnSpPr>
        <p:spPr>
          <a:xfrm flipV="1">
            <a:off x="7107445"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61E700B-E30B-E836-10F8-7A8805B9DB9A}"/>
              </a:ext>
            </a:extLst>
          </p:cNvPr>
          <p:cNvPicPr>
            <a:picLocks noChangeAspect="1"/>
          </p:cNvPicPr>
          <p:nvPr/>
        </p:nvPicPr>
        <p:blipFill>
          <a:blip r:embed="rId6"/>
          <a:stretch>
            <a:fillRect/>
          </a:stretch>
        </p:blipFill>
        <p:spPr>
          <a:xfrm>
            <a:off x="2886202" y="3134529"/>
            <a:ext cx="1017688" cy="952193"/>
          </a:xfrm>
          <a:prstGeom prst="rect">
            <a:avLst/>
          </a:prstGeom>
        </p:spPr>
      </p:pic>
      <p:sp>
        <p:nvSpPr>
          <p:cNvPr id="25" name="Content Placeholder 2">
            <a:extLst>
              <a:ext uri="{FF2B5EF4-FFF2-40B4-BE49-F238E27FC236}">
                <a16:creationId xmlns:a16="http://schemas.microsoft.com/office/drawing/2014/main" id="{4A488CFB-8576-90EC-BC0E-1AE71BFE5AF0}"/>
              </a:ext>
            </a:extLst>
          </p:cNvPr>
          <p:cNvSpPr txBox="1">
            <a:spLocks/>
          </p:cNvSpPr>
          <p:nvPr/>
        </p:nvSpPr>
        <p:spPr>
          <a:xfrm>
            <a:off x="2828080" y="4118908"/>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Block</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pic>
        <p:nvPicPr>
          <p:cNvPr id="26" name="Picture 25">
            <a:extLst>
              <a:ext uri="{FF2B5EF4-FFF2-40B4-BE49-F238E27FC236}">
                <a16:creationId xmlns:a16="http://schemas.microsoft.com/office/drawing/2014/main" id="{3469260B-588C-AE26-D9C5-81F4805FA601}"/>
              </a:ext>
            </a:extLst>
          </p:cNvPr>
          <p:cNvPicPr>
            <a:picLocks noChangeAspect="1"/>
          </p:cNvPicPr>
          <p:nvPr/>
        </p:nvPicPr>
        <p:blipFill>
          <a:blip r:embed="rId7"/>
          <a:stretch>
            <a:fillRect/>
          </a:stretch>
        </p:blipFill>
        <p:spPr>
          <a:xfrm>
            <a:off x="9448321" y="3107878"/>
            <a:ext cx="911115" cy="916650"/>
          </a:xfrm>
          <a:prstGeom prst="rect">
            <a:avLst/>
          </a:prstGeom>
        </p:spPr>
      </p:pic>
      <p:sp>
        <p:nvSpPr>
          <p:cNvPr id="27" name="Content Placeholder 2">
            <a:extLst>
              <a:ext uri="{FF2B5EF4-FFF2-40B4-BE49-F238E27FC236}">
                <a16:creationId xmlns:a16="http://schemas.microsoft.com/office/drawing/2014/main" id="{F9158F66-3505-494A-78CA-684F0F202776}"/>
              </a:ext>
            </a:extLst>
          </p:cNvPr>
          <p:cNvSpPr txBox="1">
            <a:spLocks/>
          </p:cNvSpPr>
          <p:nvPr/>
        </p:nvSpPr>
        <p:spPr>
          <a:xfrm>
            <a:off x="9340114"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28" name="Content Placeholder 2">
            <a:extLst>
              <a:ext uri="{FF2B5EF4-FFF2-40B4-BE49-F238E27FC236}">
                <a16:creationId xmlns:a16="http://schemas.microsoft.com/office/drawing/2014/main" id="{0B3A0705-5BB6-AF18-02FC-40FE02C2B82C}"/>
              </a:ext>
            </a:extLst>
          </p:cNvPr>
          <p:cNvSpPr txBox="1">
            <a:spLocks/>
          </p:cNvSpPr>
          <p:nvPr/>
        </p:nvSpPr>
        <p:spPr>
          <a:xfrm>
            <a:off x="7279980"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sp>
        <p:nvSpPr>
          <p:cNvPr id="29" name="Content Placeholder 2">
            <a:extLst>
              <a:ext uri="{FF2B5EF4-FFF2-40B4-BE49-F238E27FC236}">
                <a16:creationId xmlns:a16="http://schemas.microsoft.com/office/drawing/2014/main" id="{0DC3F4C6-D9A2-D7E9-5BA6-5478E6C45F7A}"/>
              </a:ext>
            </a:extLst>
          </p:cNvPr>
          <p:cNvSpPr txBox="1">
            <a:spLocks/>
          </p:cNvSpPr>
          <p:nvPr/>
        </p:nvSpPr>
        <p:spPr>
          <a:xfrm>
            <a:off x="8297411" y="4075876"/>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Language quality</a:t>
            </a:r>
          </a:p>
        </p:txBody>
      </p:sp>
      <p:cxnSp>
        <p:nvCxnSpPr>
          <p:cNvPr id="30" name="Straight Arrow Connector 29">
            <a:extLst>
              <a:ext uri="{FF2B5EF4-FFF2-40B4-BE49-F238E27FC236}">
                <a16:creationId xmlns:a16="http://schemas.microsoft.com/office/drawing/2014/main" id="{5973AEC3-539C-E6D8-02A0-86EAC173BBEF}"/>
              </a:ext>
            </a:extLst>
          </p:cNvPr>
          <p:cNvCxnSpPr>
            <a:cxnSpLocks/>
          </p:cNvCxnSpPr>
          <p:nvPr/>
        </p:nvCxnSpPr>
        <p:spPr>
          <a:xfrm>
            <a:off x="5411009"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9E57F0-CC69-BAA2-8432-BF49AD33DAF0}"/>
              </a:ext>
            </a:extLst>
          </p:cNvPr>
          <p:cNvCxnSpPr>
            <a:cxnSpLocks/>
          </p:cNvCxnSpPr>
          <p:nvPr/>
        </p:nvCxnSpPr>
        <p:spPr>
          <a:xfrm flipV="1">
            <a:off x="5584542" y="1963888"/>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7B2E243C-1BFD-E5C4-A46D-92214C36CB18}"/>
              </a:ext>
            </a:extLst>
          </p:cNvPr>
          <p:cNvSpPr txBox="1">
            <a:spLocks/>
          </p:cNvSpPr>
          <p:nvPr/>
        </p:nvSpPr>
        <p:spPr>
          <a:xfrm>
            <a:off x="4938243" y="4079832"/>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33" name="Straight Arrow Connector 32">
            <a:extLst>
              <a:ext uri="{FF2B5EF4-FFF2-40B4-BE49-F238E27FC236}">
                <a16:creationId xmlns:a16="http://schemas.microsoft.com/office/drawing/2014/main" id="{F30C9515-81BA-4CCB-58F8-F221F73B1681}"/>
              </a:ext>
            </a:extLst>
          </p:cNvPr>
          <p:cNvCxnSpPr>
            <a:cxnSpLocks/>
          </p:cNvCxnSpPr>
          <p:nvPr/>
        </p:nvCxnSpPr>
        <p:spPr>
          <a:xfrm>
            <a:off x="7758160"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976976-FE0C-68EC-2594-8D7ACAE25FED}"/>
              </a:ext>
            </a:extLst>
          </p:cNvPr>
          <p:cNvCxnSpPr>
            <a:cxnSpLocks/>
          </p:cNvCxnSpPr>
          <p:nvPr/>
        </p:nvCxnSpPr>
        <p:spPr>
          <a:xfrm flipV="1">
            <a:off x="7931693"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2F0544C-650D-7836-84E7-ACCC002D39C3}"/>
              </a:ext>
            </a:extLst>
          </p:cNvPr>
          <p:cNvCxnSpPr>
            <a:cxnSpLocks/>
          </p:cNvCxnSpPr>
          <p:nvPr/>
        </p:nvCxnSpPr>
        <p:spPr>
          <a:xfrm>
            <a:off x="8775591"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9F58363-D01C-3A5B-674A-4B99D5252230}"/>
              </a:ext>
            </a:extLst>
          </p:cNvPr>
          <p:cNvCxnSpPr>
            <a:cxnSpLocks/>
          </p:cNvCxnSpPr>
          <p:nvPr/>
        </p:nvCxnSpPr>
        <p:spPr>
          <a:xfrm flipV="1">
            <a:off x="8949124" y="1988856"/>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0915CBD-9DF6-57D7-25E4-7F3DC3607425}"/>
              </a:ext>
            </a:extLst>
          </p:cNvPr>
          <p:cNvPicPr>
            <a:picLocks noChangeAspect="1"/>
          </p:cNvPicPr>
          <p:nvPr/>
        </p:nvPicPr>
        <p:blipFill>
          <a:blip r:embed="rId8"/>
          <a:stretch>
            <a:fillRect/>
          </a:stretch>
        </p:blipFill>
        <p:spPr>
          <a:xfrm>
            <a:off x="5048407" y="3106198"/>
            <a:ext cx="982901" cy="934348"/>
          </a:xfrm>
          <a:prstGeom prst="rect">
            <a:avLst/>
          </a:prstGeom>
        </p:spPr>
      </p:pic>
      <p:pic>
        <p:nvPicPr>
          <p:cNvPr id="38" name="Picture 37">
            <a:extLst>
              <a:ext uri="{FF2B5EF4-FFF2-40B4-BE49-F238E27FC236}">
                <a16:creationId xmlns:a16="http://schemas.microsoft.com/office/drawing/2014/main" id="{1A08DEF3-43DB-FD54-DF9C-179571F5BD8D}"/>
              </a:ext>
            </a:extLst>
          </p:cNvPr>
          <p:cNvPicPr>
            <a:picLocks noChangeAspect="1"/>
          </p:cNvPicPr>
          <p:nvPr/>
        </p:nvPicPr>
        <p:blipFill>
          <a:blip r:embed="rId9"/>
          <a:stretch>
            <a:fillRect/>
          </a:stretch>
        </p:blipFill>
        <p:spPr>
          <a:xfrm>
            <a:off x="7395248" y="3106597"/>
            <a:ext cx="921551" cy="923750"/>
          </a:xfrm>
          <a:prstGeom prst="rect">
            <a:avLst/>
          </a:prstGeom>
        </p:spPr>
      </p:pic>
      <p:pic>
        <p:nvPicPr>
          <p:cNvPr id="39" name="Picture 38">
            <a:extLst>
              <a:ext uri="{FF2B5EF4-FFF2-40B4-BE49-F238E27FC236}">
                <a16:creationId xmlns:a16="http://schemas.microsoft.com/office/drawing/2014/main" id="{2B1A5350-F233-E8D8-4C58-1795D9C954AB}"/>
              </a:ext>
            </a:extLst>
          </p:cNvPr>
          <p:cNvPicPr>
            <a:picLocks noChangeAspect="1"/>
          </p:cNvPicPr>
          <p:nvPr/>
        </p:nvPicPr>
        <p:blipFill>
          <a:blip r:embed="rId10"/>
          <a:stretch>
            <a:fillRect/>
          </a:stretch>
        </p:blipFill>
        <p:spPr>
          <a:xfrm>
            <a:off x="8408496" y="3105534"/>
            <a:ext cx="916361" cy="918994"/>
          </a:xfrm>
          <a:prstGeom prst="rect">
            <a:avLst/>
          </a:prstGeom>
        </p:spPr>
      </p:pic>
      <p:pic>
        <p:nvPicPr>
          <p:cNvPr id="40" name="Picture 39">
            <a:extLst>
              <a:ext uri="{FF2B5EF4-FFF2-40B4-BE49-F238E27FC236}">
                <a16:creationId xmlns:a16="http://schemas.microsoft.com/office/drawing/2014/main" id="{E1CF9D95-523C-16BD-B8D0-41B32E9A0679}"/>
              </a:ext>
            </a:extLst>
          </p:cNvPr>
          <p:cNvPicPr>
            <a:picLocks noChangeAspect="1"/>
          </p:cNvPicPr>
          <p:nvPr/>
        </p:nvPicPr>
        <p:blipFill>
          <a:blip r:embed="rId11"/>
          <a:stretch>
            <a:fillRect/>
          </a:stretch>
        </p:blipFill>
        <p:spPr>
          <a:xfrm>
            <a:off x="6379895" y="3112931"/>
            <a:ext cx="923656" cy="925876"/>
          </a:xfrm>
          <a:prstGeom prst="rect">
            <a:avLst/>
          </a:prstGeom>
        </p:spPr>
      </p:pic>
      <p:cxnSp>
        <p:nvCxnSpPr>
          <p:cNvPr id="41" name="Straight Arrow Connector 40">
            <a:extLst>
              <a:ext uri="{FF2B5EF4-FFF2-40B4-BE49-F238E27FC236}">
                <a16:creationId xmlns:a16="http://schemas.microsoft.com/office/drawing/2014/main" id="{985E8AE3-4235-1E38-84AA-089DBD244AEC}"/>
              </a:ext>
            </a:extLst>
          </p:cNvPr>
          <p:cNvCxnSpPr>
            <a:cxnSpLocks/>
          </p:cNvCxnSpPr>
          <p:nvPr/>
        </p:nvCxnSpPr>
        <p:spPr>
          <a:xfrm>
            <a:off x="3298874"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267377-68EB-CA42-A1BE-E515FF104D9B}"/>
              </a:ext>
            </a:extLst>
          </p:cNvPr>
          <p:cNvCxnSpPr>
            <a:cxnSpLocks/>
          </p:cNvCxnSpPr>
          <p:nvPr/>
        </p:nvCxnSpPr>
        <p:spPr>
          <a:xfrm flipV="1">
            <a:off x="3472407" y="1988856"/>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DCD11754-A783-D6CD-D002-8B3EBD6EEF00}"/>
              </a:ext>
            </a:extLst>
          </p:cNvPr>
          <p:cNvPicPr>
            <a:picLocks noChangeAspect="1"/>
          </p:cNvPicPr>
          <p:nvPr/>
        </p:nvPicPr>
        <p:blipFill>
          <a:blip r:embed="rId12"/>
          <a:stretch>
            <a:fillRect/>
          </a:stretch>
        </p:blipFill>
        <p:spPr>
          <a:xfrm rot="19802151">
            <a:off x="800802" y="1173407"/>
            <a:ext cx="811903" cy="695467"/>
          </a:xfrm>
          <a:prstGeom prst="rect">
            <a:avLst/>
          </a:prstGeom>
        </p:spPr>
      </p:pic>
      <p:pic>
        <p:nvPicPr>
          <p:cNvPr id="44" name="Picture 43">
            <a:extLst>
              <a:ext uri="{FF2B5EF4-FFF2-40B4-BE49-F238E27FC236}">
                <a16:creationId xmlns:a16="http://schemas.microsoft.com/office/drawing/2014/main" id="{183BC163-F1E9-703A-8682-64E2628D8686}"/>
              </a:ext>
            </a:extLst>
          </p:cNvPr>
          <p:cNvPicPr>
            <a:picLocks noChangeAspect="1"/>
          </p:cNvPicPr>
          <p:nvPr/>
        </p:nvPicPr>
        <p:blipFill>
          <a:blip r:embed="rId12"/>
          <a:stretch>
            <a:fillRect/>
          </a:stretch>
        </p:blipFill>
        <p:spPr>
          <a:xfrm rot="19802151">
            <a:off x="3606341" y="2590174"/>
            <a:ext cx="811903" cy="695467"/>
          </a:xfrm>
          <a:prstGeom prst="rect">
            <a:avLst/>
          </a:prstGeom>
        </p:spPr>
      </p:pic>
      <p:pic>
        <p:nvPicPr>
          <p:cNvPr id="45" name="Picture 44">
            <a:extLst>
              <a:ext uri="{FF2B5EF4-FFF2-40B4-BE49-F238E27FC236}">
                <a16:creationId xmlns:a16="http://schemas.microsoft.com/office/drawing/2014/main" id="{98F0BE92-B964-ED86-B85C-5E420B277B88}"/>
              </a:ext>
            </a:extLst>
          </p:cNvPr>
          <p:cNvPicPr>
            <a:picLocks noChangeAspect="1"/>
          </p:cNvPicPr>
          <p:nvPr/>
        </p:nvPicPr>
        <p:blipFill>
          <a:blip r:embed="rId12"/>
          <a:stretch>
            <a:fillRect/>
          </a:stretch>
        </p:blipFill>
        <p:spPr>
          <a:xfrm rot="19802151">
            <a:off x="5459316" y="1136335"/>
            <a:ext cx="811903" cy="695467"/>
          </a:xfrm>
          <a:prstGeom prst="rect">
            <a:avLst/>
          </a:prstGeom>
        </p:spPr>
      </p:pic>
      <p:cxnSp>
        <p:nvCxnSpPr>
          <p:cNvPr id="46" name="Straight Arrow Connector 45">
            <a:extLst>
              <a:ext uri="{FF2B5EF4-FFF2-40B4-BE49-F238E27FC236}">
                <a16:creationId xmlns:a16="http://schemas.microsoft.com/office/drawing/2014/main" id="{2BB62D42-05B7-ECCB-A6EC-63109874527C}"/>
              </a:ext>
            </a:extLst>
          </p:cNvPr>
          <p:cNvCxnSpPr>
            <a:cxnSpLocks/>
          </p:cNvCxnSpPr>
          <p:nvPr/>
        </p:nvCxnSpPr>
        <p:spPr>
          <a:xfrm>
            <a:off x="9566989" y="1985306"/>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A7FB758-0173-75D5-DF81-7F45050A3BF8}"/>
              </a:ext>
            </a:extLst>
          </p:cNvPr>
          <p:cNvCxnSpPr>
            <a:cxnSpLocks/>
          </p:cNvCxnSpPr>
          <p:nvPr/>
        </p:nvCxnSpPr>
        <p:spPr>
          <a:xfrm flipV="1">
            <a:off x="9740522" y="1985306"/>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5EE65BB-D5EA-0CE5-1009-96112E7ACCB6}"/>
              </a:ext>
            </a:extLst>
          </p:cNvPr>
          <p:cNvCxnSpPr>
            <a:cxnSpLocks/>
          </p:cNvCxnSpPr>
          <p:nvPr/>
        </p:nvCxnSpPr>
        <p:spPr>
          <a:xfrm>
            <a:off x="9940476" y="2310701"/>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ECAA745-30FB-6D7A-D660-47FB8799FD82}"/>
              </a:ext>
            </a:extLst>
          </p:cNvPr>
          <p:cNvCxnSpPr>
            <a:cxnSpLocks/>
          </p:cNvCxnSpPr>
          <p:nvPr/>
        </p:nvCxnSpPr>
        <p:spPr>
          <a:xfrm flipV="1">
            <a:off x="10114009" y="2310701"/>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Content Placeholder 2">
            <a:extLst>
              <a:ext uri="{FF2B5EF4-FFF2-40B4-BE49-F238E27FC236}">
                <a16:creationId xmlns:a16="http://schemas.microsoft.com/office/drawing/2014/main" id="{D98DF758-19D8-0D1F-EADA-1656890F8FFF}"/>
              </a:ext>
            </a:extLst>
          </p:cNvPr>
          <p:cNvSpPr txBox="1">
            <a:spLocks/>
          </p:cNvSpPr>
          <p:nvPr/>
        </p:nvSpPr>
        <p:spPr>
          <a:xfrm>
            <a:off x="3675824" y="5358987"/>
            <a:ext cx="1908718"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Which parts of the knowledge base are most often or not accessed?</a:t>
            </a:r>
          </a:p>
        </p:txBody>
      </p:sp>
      <p:cxnSp>
        <p:nvCxnSpPr>
          <p:cNvPr id="52" name="Straight Arrow Connector 51">
            <a:extLst>
              <a:ext uri="{FF2B5EF4-FFF2-40B4-BE49-F238E27FC236}">
                <a16:creationId xmlns:a16="http://schemas.microsoft.com/office/drawing/2014/main" id="{A7238696-9DF7-109D-2389-F4438A48D15C}"/>
              </a:ext>
            </a:extLst>
          </p:cNvPr>
          <p:cNvCxnSpPr/>
          <p:nvPr/>
        </p:nvCxnSpPr>
        <p:spPr>
          <a:xfrm flipV="1">
            <a:off x="4481383" y="4615191"/>
            <a:ext cx="0" cy="7028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7E66C14A-2B18-E991-DF0D-8348C8F3AE0C}"/>
              </a:ext>
            </a:extLst>
          </p:cNvPr>
          <p:cNvSpPr txBox="1">
            <a:spLocks/>
          </p:cNvSpPr>
          <p:nvPr/>
        </p:nvSpPr>
        <p:spPr>
          <a:xfrm>
            <a:off x="1118411" y="5042435"/>
            <a:ext cx="1908718"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How often are filters / blockers applied and for what reason?</a:t>
            </a:r>
          </a:p>
        </p:txBody>
      </p:sp>
      <p:cxnSp>
        <p:nvCxnSpPr>
          <p:cNvPr id="54" name="Straight Arrow Connector 53">
            <a:extLst>
              <a:ext uri="{FF2B5EF4-FFF2-40B4-BE49-F238E27FC236}">
                <a16:creationId xmlns:a16="http://schemas.microsoft.com/office/drawing/2014/main" id="{71451E2D-6B41-25B2-2B27-7E8F4277F872}"/>
              </a:ext>
            </a:extLst>
          </p:cNvPr>
          <p:cNvCxnSpPr>
            <a:cxnSpLocks/>
          </p:cNvCxnSpPr>
          <p:nvPr/>
        </p:nvCxnSpPr>
        <p:spPr>
          <a:xfrm flipV="1">
            <a:off x="1856422" y="4388134"/>
            <a:ext cx="297603" cy="6406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5D4AD31-F100-1DE5-25D8-EB3483ABC328}"/>
              </a:ext>
            </a:extLst>
          </p:cNvPr>
          <p:cNvCxnSpPr>
            <a:cxnSpLocks/>
          </p:cNvCxnSpPr>
          <p:nvPr/>
        </p:nvCxnSpPr>
        <p:spPr>
          <a:xfrm flipV="1">
            <a:off x="2212087" y="4388134"/>
            <a:ext cx="773924" cy="6406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Content Placeholder 2">
            <a:extLst>
              <a:ext uri="{FF2B5EF4-FFF2-40B4-BE49-F238E27FC236}">
                <a16:creationId xmlns:a16="http://schemas.microsoft.com/office/drawing/2014/main" id="{17F05791-8133-E2BB-3FE3-9BA41E214716}"/>
              </a:ext>
            </a:extLst>
          </p:cNvPr>
          <p:cNvSpPr txBox="1">
            <a:spLocks/>
          </p:cNvSpPr>
          <p:nvPr/>
        </p:nvSpPr>
        <p:spPr>
          <a:xfrm>
            <a:off x="228384" y="2815815"/>
            <a:ext cx="1571927" cy="613185"/>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How often is the application used? </a:t>
            </a:r>
          </a:p>
        </p:txBody>
      </p:sp>
      <p:cxnSp>
        <p:nvCxnSpPr>
          <p:cNvPr id="61" name="Straight Arrow Connector 60">
            <a:extLst>
              <a:ext uri="{FF2B5EF4-FFF2-40B4-BE49-F238E27FC236}">
                <a16:creationId xmlns:a16="http://schemas.microsoft.com/office/drawing/2014/main" id="{C1B10A23-4101-795C-5233-66C4CE0B15BF}"/>
              </a:ext>
            </a:extLst>
          </p:cNvPr>
          <p:cNvCxnSpPr>
            <a:cxnSpLocks/>
          </p:cNvCxnSpPr>
          <p:nvPr/>
        </p:nvCxnSpPr>
        <p:spPr>
          <a:xfrm flipV="1">
            <a:off x="1244710" y="2340826"/>
            <a:ext cx="369735" cy="4484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9E31963C-1375-FCE6-63E4-899DEC37920F}"/>
              </a:ext>
            </a:extLst>
          </p:cNvPr>
          <p:cNvSpPr txBox="1">
            <a:spLocks/>
          </p:cNvSpPr>
          <p:nvPr/>
        </p:nvSpPr>
        <p:spPr>
          <a:xfrm>
            <a:off x="10114009" y="5358987"/>
            <a:ext cx="1729146"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How often is human interference needed, and why?</a:t>
            </a:r>
          </a:p>
        </p:txBody>
      </p:sp>
      <p:cxnSp>
        <p:nvCxnSpPr>
          <p:cNvPr id="65" name="Straight Arrow Connector 64">
            <a:extLst>
              <a:ext uri="{FF2B5EF4-FFF2-40B4-BE49-F238E27FC236}">
                <a16:creationId xmlns:a16="http://schemas.microsoft.com/office/drawing/2014/main" id="{F7D06513-6333-7B02-46F0-CD65259BF656}"/>
              </a:ext>
            </a:extLst>
          </p:cNvPr>
          <p:cNvCxnSpPr>
            <a:cxnSpLocks/>
          </p:cNvCxnSpPr>
          <p:nvPr/>
        </p:nvCxnSpPr>
        <p:spPr>
          <a:xfrm flipH="1" flipV="1">
            <a:off x="10114009" y="4615191"/>
            <a:ext cx="342291" cy="7028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005FF846-DD32-AB7E-F926-11C65F12E5AB}"/>
              </a:ext>
            </a:extLst>
          </p:cNvPr>
          <p:cNvSpPr txBox="1">
            <a:spLocks/>
          </p:cNvSpPr>
          <p:nvPr/>
        </p:nvSpPr>
        <p:spPr>
          <a:xfrm>
            <a:off x="10876189" y="3029782"/>
            <a:ext cx="1118542"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What is the (perceived) quality?</a:t>
            </a:r>
          </a:p>
        </p:txBody>
      </p:sp>
      <p:cxnSp>
        <p:nvCxnSpPr>
          <p:cNvPr id="67" name="Straight Arrow Connector 66">
            <a:extLst>
              <a:ext uri="{FF2B5EF4-FFF2-40B4-BE49-F238E27FC236}">
                <a16:creationId xmlns:a16="http://schemas.microsoft.com/office/drawing/2014/main" id="{70A2FF2F-FAE2-2DCA-9F43-B2BE8D9DC30D}"/>
              </a:ext>
            </a:extLst>
          </p:cNvPr>
          <p:cNvCxnSpPr>
            <a:cxnSpLocks/>
          </p:cNvCxnSpPr>
          <p:nvPr/>
        </p:nvCxnSpPr>
        <p:spPr>
          <a:xfrm flipH="1" flipV="1">
            <a:off x="10819933" y="2433896"/>
            <a:ext cx="415202" cy="5003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0" name="Content Placeholder 2">
            <a:extLst>
              <a:ext uri="{FF2B5EF4-FFF2-40B4-BE49-F238E27FC236}">
                <a16:creationId xmlns:a16="http://schemas.microsoft.com/office/drawing/2014/main" id="{86F3873A-9489-A954-5DB8-AE1C507D719F}"/>
              </a:ext>
            </a:extLst>
          </p:cNvPr>
          <p:cNvSpPr txBox="1">
            <a:spLocks/>
          </p:cNvSpPr>
          <p:nvPr/>
        </p:nvSpPr>
        <p:spPr>
          <a:xfrm>
            <a:off x="6304383" y="5360161"/>
            <a:ext cx="1129588"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Frequency and type of issues found</a:t>
            </a:r>
          </a:p>
        </p:txBody>
      </p:sp>
      <p:cxnSp>
        <p:nvCxnSpPr>
          <p:cNvPr id="71" name="Straight Arrow Connector 70">
            <a:extLst>
              <a:ext uri="{FF2B5EF4-FFF2-40B4-BE49-F238E27FC236}">
                <a16:creationId xmlns:a16="http://schemas.microsoft.com/office/drawing/2014/main" id="{6AE5C07F-F098-6771-5A79-767EA085311F}"/>
              </a:ext>
            </a:extLst>
          </p:cNvPr>
          <p:cNvCxnSpPr/>
          <p:nvPr/>
        </p:nvCxnSpPr>
        <p:spPr>
          <a:xfrm flipV="1">
            <a:off x="6838821" y="4615191"/>
            <a:ext cx="0" cy="7028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204A6F5C-253B-F3EA-5DF4-6028A3EEEA34}"/>
              </a:ext>
            </a:extLst>
          </p:cNvPr>
          <p:cNvSpPr txBox="1">
            <a:spLocks/>
          </p:cNvSpPr>
          <p:nvPr/>
        </p:nvSpPr>
        <p:spPr>
          <a:xfrm>
            <a:off x="7578267" y="5180450"/>
            <a:ext cx="1129588" cy="798436"/>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Similarity metrics to knowledge base and prompt</a:t>
            </a:r>
          </a:p>
        </p:txBody>
      </p:sp>
      <p:cxnSp>
        <p:nvCxnSpPr>
          <p:cNvPr id="73" name="Straight Arrow Connector 72">
            <a:extLst>
              <a:ext uri="{FF2B5EF4-FFF2-40B4-BE49-F238E27FC236}">
                <a16:creationId xmlns:a16="http://schemas.microsoft.com/office/drawing/2014/main" id="{C7291C32-E4D7-732B-974C-E5185F2BC502}"/>
              </a:ext>
            </a:extLst>
          </p:cNvPr>
          <p:cNvCxnSpPr>
            <a:cxnSpLocks/>
          </p:cNvCxnSpPr>
          <p:nvPr/>
        </p:nvCxnSpPr>
        <p:spPr>
          <a:xfrm flipV="1">
            <a:off x="7862552" y="4364040"/>
            <a:ext cx="0" cy="7181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1D1AB62B-F3F6-37A4-73B6-F367CCE8517F}"/>
              </a:ext>
            </a:extLst>
          </p:cNvPr>
          <p:cNvSpPr txBox="1">
            <a:spLocks/>
          </p:cNvSpPr>
          <p:nvPr/>
        </p:nvSpPr>
        <p:spPr>
          <a:xfrm>
            <a:off x="10126815" y="188042"/>
            <a:ext cx="2063036" cy="512535"/>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How long does the application take to run?</a:t>
            </a:r>
          </a:p>
        </p:txBody>
      </p:sp>
      <p:sp>
        <p:nvSpPr>
          <p:cNvPr id="78" name="Content Placeholder 2">
            <a:extLst>
              <a:ext uri="{FF2B5EF4-FFF2-40B4-BE49-F238E27FC236}">
                <a16:creationId xmlns:a16="http://schemas.microsoft.com/office/drawing/2014/main" id="{4D0D8AB9-C795-A752-D480-B9B63F3021E3}"/>
              </a:ext>
            </a:extLst>
          </p:cNvPr>
          <p:cNvSpPr txBox="1">
            <a:spLocks/>
          </p:cNvSpPr>
          <p:nvPr/>
        </p:nvSpPr>
        <p:spPr>
          <a:xfrm>
            <a:off x="10126815" y="773829"/>
            <a:ext cx="2063036" cy="348309"/>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Characteristics of users?</a:t>
            </a:r>
          </a:p>
        </p:txBody>
      </p:sp>
      <p:sp>
        <p:nvSpPr>
          <p:cNvPr id="79" name="Content Placeholder 2">
            <a:extLst>
              <a:ext uri="{FF2B5EF4-FFF2-40B4-BE49-F238E27FC236}">
                <a16:creationId xmlns:a16="http://schemas.microsoft.com/office/drawing/2014/main" id="{18EFC777-BB59-59D2-DB68-60CF2C9D9F7D}"/>
              </a:ext>
            </a:extLst>
          </p:cNvPr>
          <p:cNvSpPr txBox="1">
            <a:spLocks/>
          </p:cNvSpPr>
          <p:nvPr/>
        </p:nvSpPr>
        <p:spPr>
          <a:xfrm>
            <a:off x="10126815" y="1145304"/>
            <a:ext cx="2063036" cy="348309"/>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Topic of the prompts?</a:t>
            </a:r>
          </a:p>
        </p:txBody>
      </p:sp>
      <p:sp>
        <p:nvSpPr>
          <p:cNvPr id="80" name="Content Placeholder 2">
            <a:extLst>
              <a:ext uri="{FF2B5EF4-FFF2-40B4-BE49-F238E27FC236}">
                <a16:creationId xmlns:a16="http://schemas.microsoft.com/office/drawing/2014/main" id="{A4F7C083-37DE-591B-A557-53BA672DB84E}"/>
              </a:ext>
            </a:extLst>
          </p:cNvPr>
          <p:cNvSpPr txBox="1">
            <a:spLocks/>
          </p:cNvSpPr>
          <p:nvPr/>
        </p:nvSpPr>
        <p:spPr>
          <a:xfrm>
            <a:off x="8737510" y="5222032"/>
            <a:ext cx="940963" cy="79600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None/>
            </a:pPr>
            <a:r>
              <a:rPr lang="en-US" sz="1400" dirty="0"/>
              <a:t>Difference in quality before and after?</a:t>
            </a:r>
          </a:p>
        </p:txBody>
      </p:sp>
      <p:cxnSp>
        <p:nvCxnSpPr>
          <p:cNvPr id="81" name="Straight Arrow Connector 80">
            <a:extLst>
              <a:ext uri="{FF2B5EF4-FFF2-40B4-BE49-F238E27FC236}">
                <a16:creationId xmlns:a16="http://schemas.microsoft.com/office/drawing/2014/main" id="{EBABF91C-4881-6FE0-C260-FC026830BB2A}"/>
              </a:ext>
            </a:extLst>
          </p:cNvPr>
          <p:cNvCxnSpPr>
            <a:cxnSpLocks/>
          </p:cNvCxnSpPr>
          <p:nvPr/>
        </p:nvCxnSpPr>
        <p:spPr>
          <a:xfrm flipH="1" flipV="1">
            <a:off x="8949123" y="4543751"/>
            <a:ext cx="1" cy="6366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98AB1D-7D17-4A05-D4AA-79E6921584F3}"/>
              </a:ext>
            </a:extLst>
          </p:cNvPr>
          <p:cNvSpPr txBox="1"/>
          <p:nvPr/>
        </p:nvSpPr>
        <p:spPr>
          <a:xfrm>
            <a:off x="1148382" y="5924056"/>
            <a:ext cx="1737820" cy="830997"/>
          </a:xfrm>
          <a:prstGeom prst="rect">
            <a:avLst/>
          </a:prstGeom>
          <a:solidFill>
            <a:schemeClr val="bg1"/>
          </a:solidFill>
          <a:ln w="12700">
            <a:solidFill>
              <a:schemeClr val="accent1">
                <a:shade val="15000"/>
              </a:schemeClr>
            </a:solidFill>
          </a:ln>
        </p:spPr>
        <p:txBody>
          <a:bodyPr wrap="square" rtlCol="0">
            <a:spAutoFit/>
          </a:bodyPr>
          <a:lstStyle/>
          <a:p>
            <a:r>
              <a:rPr lang="en-US" sz="2400" dirty="0">
                <a:solidFill>
                  <a:srgbClr val="2B2541"/>
                </a:solidFill>
              </a:rPr>
              <a:t>What else to log?</a:t>
            </a:r>
            <a:endParaRPr lang="en-US" sz="2400" u="sng" dirty="0">
              <a:solidFill>
                <a:srgbClr val="2B2541"/>
              </a:solidFill>
            </a:endParaRPr>
          </a:p>
        </p:txBody>
      </p:sp>
    </p:spTree>
    <p:extLst>
      <p:ext uri="{BB962C8B-B14F-4D97-AF65-F5344CB8AC3E}">
        <p14:creationId xmlns:p14="http://schemas.microsoft.com/office/powerpoint/2010/main" val="29818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60" grpId="0"/>
      <p:bldP spid="64" grpId="0"/>
      <p:bldP spid="66" grpId="0"/>
      <p:bldP spid="70" grpId="0"/>
      <p:bldP spid="72" grpId="0"/>
      <p:bldP spid="77" grpId="0"/>
      <p:bldP spid="78" grpId="0"/>
      <p:bldP spid="79" grpId="0"/>
      <p:bldP spid="80" grpId="0"/>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C4884-C721-4459-36C1-7170461E0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316A3-FB87-1C72-9C98-04EABCF3861C}"/>
              </a:ext>
            </a:extLst>
          </p:cNvPr>
          <p:cNvSpPr>
            <a:spLocks noGrp="1"/>
          </p:cNvSpPr>
          <p:nvPr>
            <p:ph type="title"/>
          </p:nvPr>
        </p:nvSpPr>
        <p:spPr/>
        <p:txBody>
          <a:bodyPr/>
          <a:lstStyle/>
          <a:p>
            <a:r>
              <a:rPr lang="en-US" dirty="0"/>
              <a:t>Monitoring should be automated, scalable and actionable</a:t>
            </a:r>
          </a:p>
        </p:txBody>
      </p:sp>
      <p:sp>
        <p:nvSpPr>
          <p:cNvPr id="3" name="Content Placeholder 2">
            <a:extLst>
              <a:ext uri="{FF2B5EF4-FFF2-40B4-BE49-F238E27FC236}">
                <a16:creationId xmlns:a16="http://schemas.microsoft.com/office/drawing/2014/main" id="{A4530562-0A73-8EE3-F590-721544902367}"/>
              </a:ext>
            </a:extLst>
          </p:cNvPr>
          <p:cNvSpPr>
            <a:spLocks noGrp="1"/>
          </p:cNvSpPr>
          <p:nvPr>
            <p:ph sz="quarter" idx="10"/>
          </p:nvPr>
        </p:nvSpPr>
        <p:spPr>
          <a:xfrm>
            <a:off x="828675" y="1479550"/>
            <a:ext cx="5029200" cy="4837113"/>
          </a:xfrm>
        </p:spPr>
        <p:txBody>
          <a:bodyPr/>
          <a:lstStyle/>
          <a:p>
            <a:pPr marL="0" marR="0"/>
            <a:r>
              <a:rPr lang="en-US" dirty="0"/>
              <a:t>Adding another metric to monitor should not burden anyone</a:t>
            </a:r>
          </a:p>
          <a:p>
            <a:pPr marL="0" marR="0"/>
            <a:r>
              <a:rPr lang="en-US" dirty="0"/>
              <a:t>Similarly, monitoring 50 metrics for 50 applications should be no problem</a:t>
            </a:r>
          </a:p>
          <a:p>
            <a:pPr marL="0" marR="0"/>
            <a:r>
              <a:rPr lang="en-US" dirty="0"/>
              <a:t>Statistical procedures should separate noise from signal and trigger automated alerts </a:t>
            </a:r>
          </a:p>
          <a:p>
            <a:pPr marL="0" marR="0"/>
            <a:r>
              <a:rPr lang="en-US" dirty="0"/>
              <a:t>Out-of-Control Action Plans should indicate what to check, before escalating or doing further research</a:t>
            </a:r>
          </a:p>
          <a:p>
            <a:pPr marL="0" marR="0"/>
            <a:endParaRPr lang="en-US" dirty="0"/>
          </a:p>
          <a:p>
            <a:pPr marL="0" marR="0"/>
            <a:r>
              <a:rPr lang="en-US" dirty="0"/>
              <a:t>This can easily take a small team a full year to get right, and will be crucial to be able to scale with confidence</a:t>
            </a:r>
          </a:p>
          <a:p>
            <a:pPr marL="0" marR="0"/>
            <a:endParaRPr lang="en-US" dirty="0"/>
          </a:p>
        </p:txBody>
      </p:sp>
      <p:pic>
        <p:nvPicPr>
          <p:cNvPr id="5" name="Picture 4" descr="ING Stage Vlog - VSAE">
            <a:extLst>
              <a:ext uri="{FF2B5EF4-FFF2-40B4-BE49-F238E27FC236}">
                <a16:creationId xmlns:a16="http://schemas.microsoft.com/office/drawing/2014/main" id="{00BDCE42-0FEA-FF79-A7C7-36FF0F97B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3CA251-2DBC-7B92-D23D-BF2E66711A26}"/>
              </a:ext>
            </a:extLst>
          </p:cNvPr>
          <p:cNvPicPr>
            <a:picLocks noChangeAspect="1"/>
          </p:cNvPicPr>
          <p:nvPr/>
        </p:nvPicPr>
        <p:blipFill>
          <a:blip r:embed="rId4"/>
          <a:stretch>
            <a:fillRect/>
          </a:stretch>
        </p:blipFill>
        <p:spPr>
          <a:xfrm>
            <a:off x="6808756" y="1479550"/>
            <a:ext cx="2378107" cy="2326343"/>
          </a:xfrm>
          <a:prstGeom prst="rect">
            <a:avLst/>
          </a:prstGeom>
        </p:spPr>
      </p:pic>
      <p:pic>
        <p:nvPicPr>
          <p:cNvPr id="6" name="Picture 5">
            <a:extLst>
              <a:ext uri="{FF2B5EF4-FFF2-40B4-BE49-F238E27FC236}">
                <a16:creationId xmlns:a16="http://schemas.microsoft.com/office/drawing/2014/main" id="{9477CDE9-C5B8-B4F5-3BD7-05B462AEF23B}"/>
              </a:ext>
            </a:extLst>
          </p:cNvPr>
          <p:cNvPicPr>
            <a:picLocks noChangeAspect="1"/>
          </p:cNvPicPr>
          <p:nvPr/>
        </p:nvPicPr>
        <p:blipFill>
          <a:blip r:embed="rId5"/>
          <a:stretch>
            <a:fillRect/>
          </a:stretch>
        </p:blipFill>
        <p:spPr>
          <a:xfrm>
            <a:off x="8697689" y="3512799"/>
            <a:ext cx="2665636" cy="2193291"/>
          </a:xfrm>
          <a:prstGeom prst="rect">
            <a:avLst/>
          </a:prstGeom>
        </p:spPr>
      </p:pic>
    </p:spTree>
    <p:extLst>
      <p:ext uri="{BB962C8B-B14F-4D97-AF65-F5344CB8AC3E}">
        <p14:creationId xmlns:p14="http://schemas.microsoft.com/office/powerpoint/2010/main" val="20932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9396-3E91-F506-E8F9-11B24D158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660A5-D1EE-9C3A-1DF0-83469B720D84}"/>
              </a:ext>
            </a:extLst>
          </p:cNvPr>
          <p:cNvSpPr>
            <a:spLocks noGrp="1"/>
          </p:cNvSpPr>
          <p:nvPr>
            <p:ph type="title"/>
          </p:nvPr>
        </p:nvSpPr>
        <p:spPr/>
        <p:txBody>
          <a:bodyPr/>
          <a:lstStyle/>
          <a:p>
            <a:r>
              <a:rPr lang="en-US" dirty="0"/>
              <a:t>A Monitoring Exercise</a:t>
            </a:r>
          </a:p>
        </p:txBody>
      </p:sp>
      <p:sp>
        <p:nvSpPr>
          <p:cNvPr id="3" name="Content Placeholder 2">
            <a:extLst>
              <a:ext uri="{FF2B5EF4-FFF2-40B4-BE49-F238E27FC236}">
                <a16:creationId xmlns:a16="http://schemas.microsoft.com/office/drawing/2014/main" id="{40159644-FC69-7BEB-C1D4-7865428D12F4}"/>
              </a:ext>
            </a:extLst>
          </p:cNvPr>
          <p:cNvSpPr>
            <a:spLocks noGrp="1"/>
          </p:cNvSpPr>
          <p:nvPr>
            <p:ph sz="quarter" idx="10"/>
          </p:nvPr>
        </p:nvSpPr>
        <p:spPr>
          <a:xfrm>
            <a:off x="828675" y="1479550"/>
            <a:ext cx="5835596" cy="4837113"/>
          </a:xfrm>
        </p:spPr>
        <p:txBody>
          <a:bodyPr/>
          <a:lstStyle/>
          <a:p>
            <a:pPr marL="0" marR="0" indent="0">
              <a:buNone/>
            </a:pPr>
            <a:r>
              <a:rPr lang="en-US" dirty="0"/>
              <a:t>Daily, many change requests for mortgage conditions are handled. Every day we expect to make about 15 errors in this process. </a:t>
            </a:r>
          </a:p>
          <a:p>
            <a:pPr marL="0" marR="0"/>
            <a:endParaRPr lang="en-US" b="1" dirty="0"/>
          </a:p>
          <a:p>
            <a:pPr marL="0" marR="0"/>
            <a:r>
              <a:rPr lang="en-US" b="1" dirty="0"/>
              <a:t>The process: </a:t>
            </a:r>
            <a:r>
              <a:rPr lang="en-US" dirty="0"/>
              <a:t>Processing the changes of conditions for mortgages and building invoices </a:t>
            </a:r>
          </a:p>
          <a:p>
            <a:pPr marL="0" marR="0"/>
            <a:r>
              <a:rPr lang="en-US" b="1" dirty="0"/>
              <a:t>The costs: </a:t>
            </a:r>
            <a:r>
              <a:rPr lang="en-US" dirty="0"/>
              <a:t>the cost is 20 euro per error in this process</a:t>
            </a:r>
          </a:p>
          <a:p>
            <a:pPr marL="0" marR="0"/>
            <a:endParaRPr lang="en-US" dirty="0"/>
          </a:p>
          <a:p>
            <a:pPr marL="0" marR="0" indent="0">
              <a:buNone/>
            </a:pPr>
            <a:r>
              <a:rPr lang="en-US" dirty="0"/>
              <a:t>We monitor the process to see if it performs as expected (around 15 errors per day), but if something is wrong with the process and the errors increase, we can intervene (costs: 1000 euro) to get the process back to the average of 15 errors per day again</a:t>
            </a:r>
          </a:p>
        </p:txBody>
      </p:sp>
      <p:pic>
        <p:nvPicPr>
          <p:cNvPr id="5" name="Picture 4" descr="ING Stage Vlog - VSAE">
            <a:extLst>
              <a:ext uri="{FF2B5EF4-FFF2-40B4-BE49-F238E27FC236}">
                <a16:creationId xmlns:a16="http://schemas.microsoft.com/office/drawing/2014/main" id="{2A54F767-8C36-DCD2-873C-7FE2CB91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FB04A2-D51E-38B7-2938-9F5D80923441}"/>
              </a:ext>
            </a:extLst>
          </p:cNvPr>
          <p:cNvPicPr>
            <a:picLocks noChangeAspect="1"/>
          </p:cNvPicPr>
          <p:nvPr/>
        </p:nvPicPr>
        <p:blipFill>
          <a:blip r:embed="rId4"/>
          <a:stretch>
            <a:fillRect/>
          </a:stretch>
        </p:blipFill>
        <p:spPr>
          <a:xfrm>
            <a:off x="6808756" y="1479550"/>
            <a:ext cx="2378107" cy="2326343"/>
          </a:xfrm>
          <a:prstGeom prst="rect">
            <a:avLst/>
          </a:prstGeom>
        </p:spPr>
      </p:pic>
      <p:pic>
        <p:nvPicPr>
          <p:cNvPr id="6" name="Picture 5">
            <a:extLst>
              <a:ext uri="{FF2B5EF4-FFF2-40B4-BE49-F238E27FC236}">
                <a16:creationId xmlns:a16="http://schemas.microsoft.com/office/drawing/2014/main" id="{0EA53C92-7CA7-29BE-1F44-13DE02B9AC95}"/>
              </a:ext>
            </a:extLst>
          </p:cNvPr>
          <p:cNvPicPr>
            <a:picLocks noChangeAspect="1"/>
          </p:cNvPicPr>
          <p:nvPr/>
        </p:nvPicPr>
        <p:blipFill>
          <a:blip r:embed="rId5"/>
          <a:stretch>
            <a:fillRect/>
          </a:stretch>
        </p:blipFill>
        <p:spPr>
          <a:xfrm>
            <a:off x="8697689" y="3512799"/>
            <a:ext cx="2665636" cy="2193291"/>
          </a:xfrm>
          <a:prstGeom prst="rect">
            <a:avLst/>
          </a:prstGeom>
        </p:spPr>
      </p:pic>
    </p:spTree>
    <p:extLst>
      <p:ext uri="{BB962C8B-B14F-4D97-AF65-F5344CB8AC3E}">
        <p14:creationId xmlns:p14="http://schemas.microsoft.com/office/powerpoint/2010/main" val="274396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100BD-2EFA-6E7B-9BF2-2F3BEC869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2CE32-1CB4-A08D-EEA6-D77D84C5D6FF}"/>
              </a:ext>
            </a:extLst>
          </p:cNvPr>
          <p:cNvSpPr>
            <a:spLocks noGrp="1"/>
          </p:cNvSpPr>
          <p:nvPr>
            <p:ph type="title"/>
          </p:nvPr>
        </p:nvSpPr>
        <p:spPr>
          <a:xfrm>
            <a:off x="828000" y="302950"/>
            <a:ext cx="10754400" cy="677108"/>
          </a:xfrm>
        </p:spPr>
        <p:txBody>
          <a:bodyPr/>
          <a:lstStyle/>
          <a:p>
            <a:r>
              <a:rPr lang="en-US" dirty="0"/>
              <a:t>Because of the importance, many commercial monitoring services are offered</a:t>
            </a:r>
          </a:p>
        </p:txBody>
      </p:sp>
      <p:pic>
        <p:nvPicPr>
          <p:cNvPr id="5" name="Picture 4" descr="ING Stage Vlog - VSAE">
            <a:extLst>
              <a:ext uri="{FF2B5EF4-FFF2-40B4-BE49-F238E27FC236}">
                <a16:creationId xmlns:a16="http://schemas.microsoft.com/office/drawing/2014/main" id="{93F9B1DE-F708-D774-6A5A-79F8DEAAA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C2D74C0-5D74-115A-5920-23F8A95A160F}"/>
              </a:ext>
            </a:extLst>
          </p:cNvPr>
          <p:cNvPicPr>
            <a:picLocks noChangeAspect="1"/>
          </p:cNvPicPr>
          <p:nvPr/>
        </p:nvPicPr>
        <p:blipFill>
          <a:blip r:embed="rId4"/>
          <a:stretch>
            <a:fillRect/>
          </a:stretch>
        </p:blipFill>
        <p:spPr>
          <a:xfrm>
            <a:off x="828000" y="1306286"/>
            <a:ext cx="8439318" cy="4951319"/>
          </a:xfrm>
          <a:prstGeom prst="rect">
            <a:avLst/>
          </a:prstGeom>
        </p:spPr>
      </p:pic>
    </p:spTree>
    <p:extLst>
      <p:ext uri="{BB962C8B-B14F-4D97-AF65-F5344CB8AC3E}">
        <p14:creationId xmlns:p14="http://schemas.microsoft.com/office/powerpoint/2010/main" val="3632746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056D-510D-0404-A9F8-07A09007C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C0FF1-C1C0-B298-0D5B-8FCA5F7AFF13}"/>
              </a:ext>
            </a:extLst>
          </p:cNvPr>
          <p:cNvSpPr>
            <a:spLocks noGrp="1"/>
          </p:cNvSpPr>
          <p:nvPr>
            <p:ph type="title"/>
          </p:nvPr>
        </p:nvSpPr>
        <p:spPr/>
        <p:txBody>
          <a:bodyPr/>
          <a:lstStyle/>
          <a:p>
            <a:r>
              <a:rPr lang="en-US" dirty="0"/>
              <a:t>Experimentation</a:t>
            </a:r>
          </a:p>
        </p:txBody>
      </p:sp>
      <p:pic>
        <p:nvPicPr>
          <p:cNvPr id="5" name="Picture 4" descr="ING Stage Vlog - VSAE">
            <a:extLst>
              <a:ext uri="{FF2B5EF4-FFF2-40B4-BE49-F238E27FC236}">
                <a16:creationId xmlns:a16="http://schemas.microsoft.com/office/drawing/2014/main" id="{E5DA8440-C65D-DDCE-BE9A-3B760785D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F5C2BE-2515-7C88-D20F-93E0515B6B82}"/>
              </a:ext>
            </a:extLst>
          </p:cNvPr>
          <p:cNvPicPr>
            <a:picLocks noChangeAspect="1"/>
          </p:cNvPicPr>
          <p:nvPr/>
        </p:nvPicPr>
        <p:blipFill>
          <a:blip r:embed="rId4"/>
          <a:stretch>
            <a:fillRect/>
          </a:stretch>
        </p:blipFill>
        <p:spPr>
          <a:xfrm>
            <a:off x="682858" y="1139008"/>
            <a:ext cx="6125704" cy="3083443"/>
          </a:xfrm>
          <a:prstGeom prst="rect">
            <a:avLst/>
          </a:prstGeom>
        </p:spPr>
      </p:pic>
      <p:sp>
        <p:nvSpPr>
          <p:cNvPr id="4" name="Content Placeholder 2">
            <a:extLst>
              <a:ext uri="{FF2B5EF4-FFF2-40B4-BE49-F238E27FC236}">
                <a16:creationId xmlns:a16="http://schemas.microsoft.com/office/drawing/2014/main" id="{C28B508E-45FB-2811-CCD7-77C50B714513}"/>
              </a:ext>
            </a:extLst>
          </p:cNvPr>
          <p:cNvSpPr>
            <a:spLocks noGrp="1"/>
          </p:cNvSpPr>
          <p:nvPr>
            <p:ph sz="quarter" idx="10"/>
          </p:nvPr>
        </p:nvSpPr>
        <p:spPr>
          <a:xfrm>
            <a:off x="7184571" y="1479550"/>
            <a:ext cx="4653190" cy="4837113"/>
          </a:xfrm>
        </p:spPr>
        <p:txBody>
          <a:bodyPr/>
          <a:lstStyle/>
          <a:p>
            <a:pPr marL="0" marR="0"/>
            <a:r>
              <a:rPr lang="en-US" dirty="0"/>
              <a:t>Your LLM-application will likely grow into a large flow, with different components affecting each other, thus making it unclear what the effect is of:</a:t>
            </a:r>
          </a:p>
          <a:p>
            <a:pPr marL="358775" lvl="1"/>
            <a:r>
              <a:rPr lang="en-US" dirty="0"/>
              <a:t>A change</a:t>
            </a:r>
          </a:p>
          <a:p>
            <a:pPr marL="358775" lvl="1"/>
            <a:r>
              <a:rPr lang="en-US" dirty="0"/>
              <a:t>An update</a:t>
            </a:r>
          </a:p>
          <a:p>
            <a:pPr marL="358775" lvl="1"/>
            <a:r>
              <a:rPr lang="en-US" dirty="0"/>
              <a:t>An improvement in one component </a:t>
            </a:r>
          </a:p>
          <a:p>
            <a:pPr marL="0" marR="0"/>
            <a:endParaRPr lang="en-US" dirty="0"/>
          </a:p>
          <a:p>
            <a:pPr marL="0" marR="0"/>
            <a:r>
              <a:rPr lang="en-US" dirty="0"/>
              <a:t>An organization needs the ability to objectively assess such effects, which is best achieved by setting up an experimental framework</a:t>
            </a:r>
          </a:p>
        </p:txBody>
      </p:sp>
    </p:spTree>
    <p:extLst>
      <p:ext uri="{BB962C8B-B14F-4D97-AF65-F5344CB8AC3E}">
        <p14:creationId xmlns:p14="http://schemas.microsoft.com/office/powerpoint/2010/main" val="238802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F37C4-C1FD-7D06-2D69-BBCF49092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032A7-23BA-8986-9B07-5E45B408CA01}"/>
              </a:ext>
            </a:extLst>
          </p:cNvPr>
          <p:cNvSpPr>
            <a:spLocks noGrp="1"/>
          </p:cNvSpPr>
          <p:nvPr>
            <p:ph type="title"/>
          </p:nvPr>
        </p:nvSpPr>
        <p:spPr>
          <a:xfrm>
            <a:off x="827999" y="302950"/>
            <a:ext cx="11031491" cy="677108"/>
          </a:xfrm>
        </p:spPr>
        <p:txBody>
          <a:bodyPr/>
          <a:lstStyle/>
          <a:p>
            <a:r>
              <a:rPr lang="nl-NL" sz="2800" dirty="0"/>
              <a:t>The </a:t>
            </a:r>
            <a:r>
              <a:rPr lang="nl-NL" sz="2800" dirty="0" err="1"/>
              <a:t>ideal</a:t>
            </a:r>
            <a:r>
              <a:rPr lang="nl-NL" sz="2800" dirty="0"/>
              <a:t> experiment setup</a:t>
            </a:r>
            <a:endParaRPr lang="en-NL" sz="2800"/>
          </a:p>
        </p:txBody>
      </p:sp>
      <p:pic>
        <p:nvPicPr>
          <p:cNvPr id="4" name="Picture 3">
            <a:extLst>
              <a:ext uri="{FF2B5EF4-FFF2-40B4-BE49-F238E27FC236}">
                <a16:creationId xmlns:a16="http://schemas.microsoft.com/office/drawing/2014/main" id="{C08F5363-6E0D-EBBA-5D0F-DEB69AE06751}"/>
              </a:ext>
            </a:extLst>
          </p:cNvPr>
          <p:cNvPicPr>
            <a:picLocks noChangeAspect="1"/>
          </p:cNvPicPr>
          <p:nvPr/>
        </p:nvPicPr>
        <p:blipFill>
          <a:blip r:embed="rId3"/>
          <a:stretch>
            <a:fillRect/>
          </a:stretch>
        </p:blipFill>
        <p:spPr>
          <a:xfrm>
            <a:off x="350003" y="1424577"/>
            <a:ext cx="7044165" cy="3890672"/>
          </a:xfrm>
          <a:prstGeom prst="rect">
            <a:avLst/>
          </a:prstGeom>
        </p:spPr>
      </p:pic>
      <p:sp>
        <p:nvSpPr>
          <p:cNvPr id="6" name="TextBox 5">
            <a:extLst>
              <a:ext uri="{FF2B5EF4-FFF2-40B4-BE49-F238E27FC236}">
                <a16:creationId xmlns:a16="http://schemas.microsoft.com/office/drawing/2014/main" id="{760F8DA5-26AF-FD61-B358-37131E9D6611}"/>
              </a:ext>
            </a:extLst>
          </p:cNvPr>
          <p:cNvSpPr txBox="1"/>
          <p:nvPr/>
        </p:nvSpPr>
        <p:spPr>
          <a:xfrm>
            <a:off x="7394169" y="1980266"/>
            <a:ext cx="4465321" cy="1569660"/>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KEY PRINCIPLE of experimentation:</a:t>
            </a:r>
          </a:p>
          <a:p>
            <a:r>
              <a:rPr lang="en-US" sz="2400" dirty="0">
                <a:solidFill>
                  <a:srgbClr val="2B2541"/>
                </a:solidFill>
              </a:rPr>
              <a:t>=&gt; Ensuring </a:t>
            </a:r>
            <a:r>
              <a:rPr lang="en-US" sz="2400" u="sng" dirty="0">
                <a:solidFill>
                  <a:srgbClr val="2B2541"/>
                </a:solidFill>
              </a:rPr>
              <a:t>similar</a:t>
            </a:r>
            <a:r>
              <a:rPr lang="en-US" sz="2400" dirty="0">
                <a:solidFill>
                  <a:srgbClr val="2B2541"/>
                </a:solidFill>
              </a:rPr>
              <a:t> </a:t>
            </a:r>
            <a:r>
              <a:rPr lang="en-US" sz="2400" u="sng" dirty="0">
                <a:solidFill>
                  <a:srgbClr val="2B2541"/>
                </a:solidFill>
              </a:rPr>
              <a:t>groups</a:t>
            </a:r>
          </a:p>
          <a:p>
            <a:r>
              <a:rPr lang="en-US" sz="2400" dirty="0">
                <a:solidFill>
                  <a:srgbClr val="2B2541"/>
                </a:solidFill>
              </a:rPr>
              <a:t>=&gt; With a </a:t>
            </a:r>
            <a:r>
              <a:rPr lang="en-US" sz="2400" u="sng" dirty="0">
                <a:solidFill>
                  <a:srgbClr val="2B2541"/>
                </a:solidFill>
              </a:rPr>
              <a:t>different</a:t>
            </a:r>
            <a:r>
              <a:rPr lang="en-US" sz="2400" dirty="0">
                <a:solidFill>
                  <a:srgbClr val="2B2541"/>
                </a:solidFill>
              </a:rPr>
              <a:t> </a:t>
            </a:r>
            <a:r>
              <a:rPr lang="en-US" sz="2400" u="sng" dirty="0">
                <a:solidFill>
                  <a:srgbClr val="2B2541"/>
                </a:solidFill>
              </a:rPr>
              <a:t>experience</a:t>
            </a:r>
          </a:p>
        </p:txBody>
      </p:sp>
      <p:pic>
        <p:nvPicPr>
          <p:cNvPr id="12" name="Picture 11">
            <a:extLst>
              <a:ext uri="{FF2B5EF4-FFF2-40B4-BE49-F238E27FC236}">
                <a16:creationId xmlns:a16="http://schemas.microsoft.com/office/drawing/2014/main" id="{1BBD3049-D2DC-E930-152B-EE4DB6786DAF}"/>
              </a:ext>
            </a:extLst>
          </p:cNvPr>
          <p:cNvPicPr>
            <a:picLocks noChangeAspect="1"/>
          </p:cNvPicPr>
          <p:nvPr/>
        </p:nvPicPr>
        <p:blipFill>
          <a:blip r:embed="rId4"/>
          <a:stretch>
            <a:fillRect/>
          </a:stretch>
        </p:blipFill>
        <p:spPr>
          <a:xfrm>
            <a:off x="4154618" y="2371240"/>
            <a:ext cx="532864" cy="787712"/>
          </a:xfrm>
          <a:prstGeom prst="rect">
            <a:avLst/>
          </a:prstGeom>
        </p:spPr>
      </p:pic>
      <p:pic>
        <p:nvPicPr>
          <p:cNvPr id="13" name="Picture 12">
            <a:extLst>
              <a:ext uri="{FF2B5EF4-FFF2-40B4-BE49-F238E27FC236}">
                <a16:creationId xmlns:a16="http://schemas.microsoft.com/office/drawing/2014/main" id="{9D551E04-CC60-D597-3A36-602E9133996E}"/>
              </a:ext>
            </a:extLst>
          </p:cNvPr>
          <p:cNvPicPr>
            <a:picLocks noChangeAspect="1"/>
          </p:cNvPicPr>
          <p:nvPr/>
        </p:nvPicPr>
        <p:blipFill>
          <a:blip r:embed="rId5"/>
          <a:stretch>
            <a:fillRect/>
          </a:stretch>
        </p:blipFill>
        <p:spPr>
          <a:xfrm>
            <a:off x="3432444" y="4324026"/>
            <a:ext cx="1147333" cy="514135"/>
          </a:xfrm>
          <a:prstGeom prst="rect">
            <a:avLst/>
          </a:prstGeom>
        </p:spPr>
      </p:pic>
      <p:sp>
        <p:nvSpPr>
          <p:cNvPr id="14" name="TextBox 13">
            <a:extLst>
              <a:ext uri="{FF2B5EF4-FFF2-40B4-BE49-F238E27FC236}">
                <a16:creationId xmlns:a16="http://schemas.microsoft.com/office/drawing/2014/main" id="{C0A5AA6E-524D-0693-9EA4-86630226A4AF}"/>
              </a:ext>
            </a:extLst>
          </p:cNvPr>
          <p:cNvSpPr txBox="1"/>
          <p:nvPr/>
        </p:nvSpPr>
        <p:spPr>
          <a:xfrm>
            <a:off x="232476" y="5524413"/>
            <a:ext cx="2014780" cy="838176"/>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Randomness is crucial</a:t>
            </a:r>
            <a:endParaRPr lang="en-US" sz="2400" u="sng" dirty="0">
              <a:solidFill>
                <a:srgbClr val="2B2541"/>
              </a:solidFill>
            </a:endParaRPr>
          </a:p>
        </p:txBody>
      </p:sp>
      <p:sp>
        <p:nvSpPr>
          <p:cNvPr id="15" name="TextBox 14">
            <a:extLst>
              <a:ext uri="{FF2B5EF4-FFF2-40B4-BE49-F238E27FC236}">
                <a16:creationId xmlns:a16="http://schemas.microsoft.com/office/drawing/2014/main" id="{681E571D-5E86-6AE6-41D8-465E58181EF0}"/>
              </a:ext>
            </a:extLst>
          </p:cNvPr>
          <p:cNvSpPr txBox="1"/>
          <p:nvPr/>
        </p:nvSpPr>
        <p:spPr>
          <a:xfrm>
            <a:off x="2603717" y="5524413"/>
            <a:ext cx="1813300" cy="830997"/>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No group differences</a:t>
            </a:r>
            <a:endParaRPr lang="en-US" sz="2400" u="sng" dirty="0">
              <a:solidFill>
                <a:srgbClr val="2B2541"/>
              </a:solidFill>
            </a:endParaRPr>
          </a:p>
        </p:txBody>
      </p:sp>
      <p:sp>
        <p:nvSpPr>
          <p:cNvPr id="16" name="TextBox 15">
            <a:extLst>
              <a:ext uri="{FF2B5EF4-FFF2-40B4-BE49-F238E27FC236}">
                <a16:creationId xmlns:a16="http://schemas.microsoft.com/office/drawing/2014/main" id="{F689E690-9B93-3EAE-BB0B-C1637EE94201}"/>
              </a:ext>
            </a:extLst>
          </p:cNvPr>
          <p:cNvSpPr txBox="1"/>
          <p:nvPr/>
        </p:nvSpPr>
        <p:spPr>
          <a:xfrm>
            <a:off x="4757982" y="5524413"/>
            <a:ext cx="2247252" cy="1200329"/>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Differences in outcome = vaccine effect</a:t>
            </a:r>
            <a:endParaRPr lang="en-US" sz="2400" u="sng" dirty="0">
              <a:solidFill>
                <a:srgbClr val="2B2541"/>
              </a:solidFill>
            </a:endParaRPr>
          </a:p>
        </p:txBody>
      </p:sp>
      <p:pic>
        <p:nvPicPr>
          <p:cNvPr id="3" name="Picture 2" descr="ING Stage Vlog - VSAE">
            <a:extLst>
              <a:ext uri="{FF2B5EF4-FFF2-40B4-BE49-F238E27FC236}">
                <a16:creationId xmlns:a16="http://schemas.microsoft.com/office/drawing/2014/main" id="{54EC6EA6-F813-BCB9-62DF-C898F19274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70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4EAD-7076-F9ED-8296-06A5EE41B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24869-E7BC-E604-4610-D857205A1611}"/>
              </a:ext>
            </a:extLst>
          </p:cNvPr>
          <p:cNvSpPr>
            <a:spLocks noGrp="1"/>
          </p:cNvSpPr>
          <p:nvPr>
            <p:ph type="title"/>
          </p:nvPr>
        </p:nvSpPr>
        <p:spPr>
          <a:xfrm>
            <a:off x="827999" y="302950"/>
            <a:ext cx="11031491" cy="677108"/>
          </a:xfrm>
        </p:spPr>
        <p:txBody>
          <a:bodyPr/>
          <a:lstStyle/>
          <a:p>
            <a:r>
              <a:rPr lang="nl-NL" sz="2800" dirty="0"/>
              <a:t>The </a:t>
            </a:r>
            <a:r>
              <a:rPr lang="nl-NL" sz="2800" dirty="0" err="1"/>
              <a:t>ideal</a:t>
            </a:r>
            <a:r>
              <a:rPr lang="nl-NL" sz="2800" dirty="0"/>
              <a:t> experiment setup</a:t>
            </a:r>
            <a:endParaRPr lang="en-NL" sz="2800"/>
          </a:p>
        </p:txBody>
      </p:sp>
      <p:pic>
        <p:nvPicPr>
          <p:cNvPr id="4" name="Picture 3">
            <a:extLst>
              <a:ext uri="{FF2B5EF4-FFF2-40B4-BE49-F238E27FC236}">
                <a16:creationId xmlns:a16="http://schemas.microsoft.com/office/drawing/2014/main" id="{4B82ADF0-27D9-9D96-568D-9C56D196AFCB}"/>
              </a:ext>
            </a:extLst>
          </p:cNvPr>
          <p:cNvPicPr>
            <a:picLocks noChangeAspect="1"/>
          </p:cNvPicPr>
          <p:nvPr/>
        </p:nvPicPr>
        <p:blipFill>
          <a:blip r:embed="rId3"/>
          <a:stretch>
            <a:fillRect/>
          </a:stretch>
        </p:blipFill>
        <p:spPr>
          <a:xfrm>
            <a:off x="350003" y="1424577"/>
            <a:ext cx="7044165" cy="3890672"/>
          </a:xfrm>
          <a:prstGeom prst="rect">
            <a:avLst/>
          </a:prstGeom>
        </p:spPr>
      </p:pic>
      <p:sp>
        <p:nvSpPr>
          <p:cNvPr id="6" name="TextBox 5">
            <a:extLst>
              <a:ext uri="{FF2B5EF4-FFF2-40B4-BE49-F238E27FC236}">
                <a16:creationId xmlns:a16="http://schemas.microsoft.com/office/drawing/2014/main" id="{217AA391-1360-F806-27F4-E1C69E1F7C62}"/>
              </a:ext>
            </a:extLst>
          </p:cNvPr>
          <p:cNvSpPr txBox="1"/>
          <p:nvPr/>
        </p:nvSpPr>
        <p:spPr>
          <a:xfrm>
            <a:off x="7394169" y="1980266"/>
            <a:ext cx="3186745" cy="830997"/>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What outcomes would you measure?</a:t>
            </a:r>
            <a:endParaRPr lang="en-US" sz="2400" u="sng" dirty="0">
              <a:solidFill>
                <a:srgbClr val="2B2541"/>
              </a:solidFill>
            </a:endParaRPr>
          </a:p>
        </p:txBody>
      </p:sp>
      <p:sp>
        <p:nvSpPr>
          <p:cNvPr id="14" name="TextBox 13">
            <a:extLst>
              <a:ext uri="{FF2B5EF4-FFF2-40B4-BE49-F238E27FC236}">
                <a16:creationId xmlns:a16="http://schemas.microsoft.com/office/drawing/2014/main" id="{4E64A2CE-F85D-454F-FFD9-6B78231D7A03}"/>
              </a:ext>
            </a:extLst>
          </p:cNvPr>
          <p:cNvSpPr txBox="1"/>
          <p:nvPr/>
        </p:nvSpPr>
        <p:spPr>
          <a:xfrm>
            <a:off x="232476" y="5524413"/>
            <a:ext cx="2014780" cy="838176"/>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Randomness is crucial</a:t>
            </a:r>
            <a:endParaRPr lang="en-US" sz="2400" u="sng" dirty="0">
              <a:solidFill>
                <a:srgbClr val="2B2541"/>
              </a:solidFill>
            </a:endParaRPr>
          </a:p>
        </p:txBody>
      </p:sp>
      <p:sp>
        <p:nvSpPr>
          <p:cNvPr id="15" name="TextBox 14">
            <a:extLst>
              <a:ext uri="{FF2B5EF4-FFF2-40B4-BE49-F238E27FC236}">
                <a16:creationId xmlns:a16="http://schemas.microsoft.com/office/drawing/2014/main" id="{CE4331E1-1E8C-E915-4009-F0C2D411235D}"/>
              </a:ext>
            </a:extLst>
          </p:cNvPr>
          <p:cNvSpPr txBox="1"/>
          <p:nvPr/>
        </p:nvSpPr>
        <p:spPr>
          <a:xfrm>
            <a:off x="2603717" y="5524413"/>
            <a:ext cx="1813300" cy="830997"/>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No group differences</a:t>
            </a:r>
            <a:endParaRPr lang="en-US" sz="2400" u="sng" dirty="0">
              <a:solidFill>
                <a:srgbClr val="2B2541"/>
              </a:solidFill>
            </a:endParaRPr>
          </a:p>
        </p:txBody>
      </p:sp>
      <p:sp>
        <p:nvSpPr>
          <p:cNvPr id="16" name="TextBox 15">
            <a:extLst>
              <a:ext uri="{FF2B5EF4-FFF2-40B4-BE49-F238E27FC236}">
                <a16:creationId xmlns:a16="http://schemas.microsoft.com/office/drawing/2014/main" id="{FE4104CC-BD3C-50D7-624D-39977E89623D}"/>
              </a:ext>
            </a:extLst>
          </p:cNvPr>
          <p:cNvSpPr txBox="1"/>
          <p:nvPr/>
        </p:nvSpPr>
        <p:spPr>
          <a:xfrm>
            <a:off x="4757982" y="5524413"/>
            <a:ext cx="2247252" cy="1200329"/>
          </a:xfrm>
          <a:prstGeom prst="rect">
            <a:avLst/>
          </a:prstGeom>
          <a:noFill/>
          <a:ln w="12700">
            <a:solidFill>
              <a:schemeClr val="accent1">
                <a:shade val="15000"/>
              </a:schemeClr>
            </a:solidFill>
          </a:ln>
        </p:spPr>
        <p:txBody>
          <a:bodyPr wrap="square" rtlCol="0">
            <a:spAutoFit/>
          </a:bodyPr>
          <a:lstStyle/>
          <a:p>
            <a:r>
              <a:rPr lang="en-US" sz="2400" dirty="0">
                <a:solidFill>
                  <a:srgbClr val="2B2541"/>
                </a:solidFill>
              </a:rPr>
              <a:t>Differences in outcome = vaccine effect</a:t>
            </a:r>
            <a:endParaRPr lang="en-US" sz="2400" u="sng" dirty="0">
              <a:solidFill>
                <a:srgbClr val="2B2541"/>
              </a:solidFill>
            </a:endParaRPr>
          </a:p>
        </p:txBody>
      </p:sp>
      <p:pic>
        <p:nvPicPr>
          <p:cNvPr id="3" name="Picture 2" descr="ING Stage Vlog - VSAE">
            <a:extLst>
              <a:ext uri="{FF2B5EF4-FFF2-40B4-BE49-F238E27FC236}">
                <a16:creationId xmlns:a16="http://schemas.microsoft.com/office/drawing/2014/main" id="{4CB64C3E-6DF1-34B6-CAD7-447CC41E3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A6B0B57-E430-E354-2FAA-11F6C8395F38}"/>
              </a:ext>
            </a:extLst>
          </p:cNvPr>
          <p:cNvPicPr>
            <a:picLocks noChangeAspect="1"/>
          </p:cNvPicPr>
          <p:nvPr/>
        </p:nvPicPr>
        <p:blipFill>
          <a:blip r:embed="rId5"/>
          <a:stretch>
            <a:fillRect/>
          </a:stretch>
        </p:blipFill>
        <p:spPr>
          <a:xfrm flipH="1">
            <a:off x="4260849" y="1980266"/>
            <a:ext cx="497133" cy="1256041"/>
          </a:xfrm>
          <a:prstGeom prst="rect">
            <a:avLst/>
          </a:prstGeom>
        </p:spPr>
      </p:pic>
      <p:pic>
        <p:nvPicPr>
          <p:cNvPr id="9" name="Picture 8">
            <a:extLst>
              <a:ext uri="{FF2B5EF4-FFF2-40B4-BE49-F238E27FC236}">
                <a16:creationId xmlns:a16="http://schemas.microsoft.com/office/drawing/2014/main" id="{243CF548-74ED-8053-4862-F08EE99592FC}"/>
              </a:ext>
            </a:extLst>
          </p:cNvPr>
          <p:cNvPicPr>
            <a:picLocks noChangeAspect="1"/>
          </p:cNvPicPr>
          <p:nvPr/>
        </p:nvPicPr>
        <p:blipFill>
          <a:blip r:embed="rId5"/>
          <a:stretch>
            <a:fillRect/>
          </a:stretch>
        </p:blipFill>
        <p:spPr>
          <a:xfrm flipH="1">
            <a:off x="4260849" y="3562324"/>
            <a:ext cx="497133" cy="1256041"/>
          </a:xfrm>
          <a:prstGeom prst="rect">
            <a:avLst/>
          </a:prstGeom>
        </p:spPr>
      </p:pic>
      <p:sp>
        <p:nvSpPr>
          <p:cNvPr id="10" name="Content Placeholder 2">
            <a:extLst>
              <a:ext uri="{FF2B5EF4-FFF2-40B4-BE49-F238E27FC236}">
                <a16:creationId xmlns:a16="http://schemas.microsoft.com/office/drawing/2014/main" id="{889055A3-8799-CFD2-E5DD-DBF0437D514C}"/>
              </a:ext>
            </a:extLst>
          </p:cNvPr>
          <p:cNvSpPr>
            <a:spLocks noGrp="1"/>
          </p:cNvSpPr>
          <p:nvPr>
            <p:ph sz="quarter" idx="10"/>
          </p:nvPr>
        </p:nvSpPr>
        <p:spPr>
          <a:xfrm>
            <a:off x="4422329" y="2975453"/>
            <a:ext cx="463096" cy="392793"/>
          </a:xfrm>
        </p:spPr>
        <p:txBody>
          <a:bodyPr/>
          <a:lstStyle/>
          <a:p>
            <a:pPr marL="0" marR="0" indent="0">
              <a:buNone/>
            </a:pPr>
            <a:r>
              <a:rPr lang="en-US" sz="1400" dirty="0"/>
              <a:t>V1</a:t>
            </a:r>
          </a:p>
        </p:txBody>
      </p:sp>
      <p:sp>
        <p:nvSpPr>
          <p:cNvPr id="11" name="Content Placeholder 2">
            <a:extLst>
              <a:ext uri="{FF2B5EF4-FFF2-40B4-BE49-F238E27FC236}">
                <a16:creationId xmlns:a16="http://schemas.microsoft.com/office/drawing/2014/main" id="{AAE0613A-E65A-9F5A-7331-BBA4DA80315B}"/>
              </a:ext>
            </a:extLst>
          </p:cNvPr>
          <p:cNvSpPr txBox="1">
            <a:spLocks/>
          </p:cNvSpPr>
          <p:nvPr/>
        </p:nvSpPr>
        <p:spPr>
          <a:xfrm>
            <a:off x="4422329" y="4572024"/>
            <a:ext cx="463096" cy="39279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400" dirty="0"/>
              <a:t>V2</a:t>
            </a:r>
          </a:p>
        </p:txBody>
      </p:sp>
    </p:spTree>
    <p:extLst>
      <p:ext uri="{BB962C8B-B14F-4D97-AF65-F5344CB8AC3E}">
        <p14:creationId xmlns:p14="http://schemas.microsoft.com/office/powerpoint/2010/main" val="6369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uild="p"/>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D63D-4498-D133-5281-BFEB3910F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4B660-AF4A-4C71-659F-C031ED584F76}"/>
              </a:ext>
            </a:extLst>
          </p:cNvPr>
          <p:cNvSpPr>
            <a:spLocks noGrp="1"/>
          </p:cNvSpPr>
          <p:nvPr>
            <p:ph type="title"/>
          </p:nvPr>
        </p:nvSpPr>
        <p:spPr>
          <a:xfrm>
            <a:off x="827999" y="302950"/>
            <a:ext cx="11031491" cy="677108"/>
          </a:xfrm>
        </p:spPr>
        <p:txBody>
          <a:bodyPr/>
          <a:lstStyle/>
          <a:p>
            <a:r>
              <a:rPr lang="nl-NL" sz="2800" dirty="0"/>
              <a:t>The </a:t>
            </a:r>
            <a:r>
              <a:rPr lang="nl-NL" sz="2800" dirty="0" err="1"/>
              <a:t>value</a:t>
            </a:r>
            <a:r>
              <a:rPr lang="nl-NL" sz="2800" dirty="0"/>
              <a:t> of </a:t>
            </a:r>
            <a:r>
              <a:rPr lang="nl-NL" sz="2800" dirty="0" err="1"/>
              <a:t>an</a:t>
            </a:r>
            <a:r>
              <a:rPr lang="nl-NL" sz="2800" dirty="0"/>
              <a:t> experiment</a:t>
            </a:r>
            <a:endParaRPr lang="en-NL" sz="2800"/>
          </a:p>
        </p:txBody>
      </p:sp>
      <p:sp>
        <p:nvSpPr>
          <p:cNvPr id="6" name="TextBox 5">
            <a:extLst>
              <a:ext uri="{FF2B5EF4-FFF2-40B4-BE49-F238E27FC236}">
                <a16:creationId xmlns:a16="http://schemas.microsoft.com/office/drawing/2014/main" id="{260D66E9-5BCE-D1EF-B458-13D79DCAC27A}"/>
              </a:ext>
            </a:extLst>
          </p:cNvPr>
          <p:cNvSpPr txBox="1"/>
          <p:nvPr/>
        </p:nvSpPr>
        <p:spPr>
          <a:xfrm>
            <a:off x="781505" y="3778070"/>
            <a:ext cx="4465321" cy="1107996"/>
          </a:xfrm>
          <a:prstGeom prst="rect">
            <a:avLst/>
          </a:prstGeom>
          <a:noFill/>
          <a:ln w="12700">
            <a:solidFill>
              <a:schemeClr val="accent1">
                <a:shade val="15000"/>
              </a:schemeClr>
            </a:solidFill>
          </a:ln>
        </p:spPr>
        <p:txBody>
          <a:bodyPr wrap="square" rtlCol="0">
            <a:spAutoFit/>
          </a:bodyPr>
          <a:lstStyle/>
          <a:p>
            <a:r>
              <a:rPr lang="en-US" sz="2200" dirty="0">
                <a:solidFill>
                  <a:srgbClr val="2B2541"/>
                </a:solidFill>
              </a:rPr>
              <a:t>Basic premise:</a:t>
            </a:r>
          </a:p>
          <a:p>
            <a:r>
              <a:rPr lang="en-US" sz="2200" dirty="0">
                <a:solidFill>
                  <a:srgbClr val="2B2541"/>
                </a:solidFill>
              </a:rPr>
              <a:t>=&gt; Every new features should be tested in an experiment</a:t>
            </a:r>
            <a:endParaRPr lang="en-US" sz="2200" u="sng" dirty="0">
              <a:solidFill>
                <a:srgbClr val="2B2541"/>
              </a:solidFill>
            </a:endParaRPr>
          </a:p>
        </p:txBody>
      </p:sp>
      <p:sp>
        <p:nvSpPr>
          <p:cNvPr id="3" name="TextBox 2">
            <a:extLst>
              <a:ext uri="{FF2B5EF4-FFF2-40B4-BE49-F238E27FC236}">
                <a16:creationId xmlns:a16="http://schemas.microsoft.com/office/drawing/2014/main" id="{9A5CE9CF-BDC9-C909-ED89-877485E7E630}"/>
              </a:ext>
            </a:extLst>
          </p:cNvPr>
          <p:cNvSpPr txBox="1"/>
          <p:nvPr/>
        </p:nvSpPr>
        <p:spPr>
          <a:xfrm>
            <a:off x="721445" y="1719640"/>
            <a:ext cx="5568520" cy="1631216"/>
          </a:xfrm>
          <a:prstGeom prst="rect">
            <a:avLst/>
          </a:prstGeom>
          <a:noFill/>
          <a:ln w="12700">
            <a:noFill/>
          </a:ln>
        </p:spPr>
        <p:txBody>
          <a:bodyPr wrap="square" rtlCol="0">
            <a:spAutoFit/>
          </a:bodyPr>
          <a:lstStyle/>
          <a:p>
            <a:r>
              <a:rPr lang="en-US" sz="2000" dirty="0"/>
              <a:t>Knowing how much improvement to expect (which can be offset against implementation and maintenance costs)</a:t>
            </a:r>
          </a:p>
          <a:p>
            <a:endParaRPr lang="en-US" sz="2000" i="1" dirty="0"/>
          </a:p>
          <a:p>
            <a:r>
              <a:rPr lang="en-US" sz="2000" dirty="0"/>
              <a:t>Preventing implementation of bad ideas</a:t>
            </a:r>
          </a:p>
        </p:txBody>
      </p:sp>
      <p:pic>
        <p:nvPicPr>
          <p:cNvPr id="4" name="Picture 3">
            <a:extLst>
              <a:ext uri="{FF2B5EF4-FFF2-40B4-BE49-F238E27FC236}">
                <a16:creationId xmlns:a16="http://schemas.microsoft.com/office/drawing/2014/main" id="{E0CD4EAC-2D70-1D83-4131-437B76E61190}"/>
              </a:ext>
            </a:extLst>
          </p:cNvPr>
          <p:cNvPicPr>
            <a:picLocks noChangeAspect="1"/>
          </p:cNvPicPr>
          <p:nvPr/>
        </p:nvPicPr>
        <p:blipFill>
          <a:blip r:embed="rId3"/>
          <a:stretch>
            <a:fillRect/>
          </a:stretch>
        </p:blipFill>
        <p:spPr>
          <a:xfrm>
            <a:off x="7780646" y="1240510"/>
            <a:ext cx="3047009" cy="4649421"/>
          </a:xfrm>
          <a:prstGeom prst="rect">
            <a:avLst/>
          </a:prstGeom>
        </p:spPr>
      </p:pic>
      <p:pic>
        <p:nvPicPr>
          <p:cNvPr id="5" name="Picture 4" descr="ING Stage Vlog - VSAE">
            <a:extLst>
              <a:ext uri="{FF2B5EF4-FFF2-40B4-BE49-F238E27FC236}">
                <a16:creationId xmlns:a16="http://schemas.microsoft.com/office/drawing/2014/main" id="{E4EE9969-A4A9-E0E0-8F13-77AE3D1E0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9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379BA-1C52-37EE-3E6A-F6949FE62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50DDA1-9BA2-BCD3-24F0-2F11C92EA0A3}"/>
              </a:ext>
            </a:extLst>
          </p:cNvPr>
          <p:cNvSpPr>
            <a:spLocks noGrp="1"/>
          </p:cNvSpPr>
          <p:nvPr>
            <p:ph type="ctrTitle"/>
          </p:nvPr>
        </p:nvSpPr>
        <p:spPr>
          <a:xfrm>
            <a:off x="1259508" y="864205"/>
            <a:ext cx="6735314" cy="2688620"/>
          </a:xfrm>
        </p:spPr>
        <p:txBody>
          <a:bodyPr/>
          <a:lstStyle/>
          <a:p>
            <a:r>
              <a:rPr lang="en-US" dirty="0"/>
              <a:t>Scalability</a:t>
            </a:r>
          </a:p>
        </p:txBody>
      </p:sp>
      <p:sp>
        <p:nvSpPr>
          <p:cNvPr id="3" name="Slide Number Placeholder 2">
            <a:extLst>
              <a:ext uri="{FF2B5EF4-FFF2-40B4-BE49-F238E27FC236}">
                <a16:creationId xmlns:a16="http://schemas.microsoft.com/office/drawing/2014/main" id="{DC72AA94-0684-0CF4-F0C1-3C930AC42BE0}"/>
              </a:ext>
            </a:extLst>
          </p:cNvPr>
          <p:cNvSpPr>
            <a:spLocks noGrp="1"/>
          </p:cNvSpPr>
          <p:nvPr>
            <p:ph type="sldNum" sz="quarter" idx="11"/>
          </p:nvPr>
        </p:nvSpPr>
        <p:spPr/>
        <p:txBody>
          <a:bodyPr/>
          <a:lstStyle/>
          <a:p>
            <a:fld id="{3CB85E5D-8611-4DC1-B375-AD1E4C05477C}" type="slidenum">
              <a:rPr lang="nl-NL" smtClean="0"/>
              <a:pPr/>
              <a:t>39</a:t>
            </a:fld>
            <a:endParaRPr lang="nl-NL" dirty="0"/>
          </a:p>
        </p:txBody>
      </p:sp>
    </p:spTree>
    <p:extLst>
      <p:ext uri="{BB962C8B-B14F-4D97-AF65-F5344CB8AC3E}">
        <p14:creationId xmlns:p14="http://schemas.microsoft.com/office/powerpoint/2010/main" val="74602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F18F-AC17-2710-F2A2-17FBD1847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EBD46-E69F-9047-137E-C9A62A404FAB}"/>
              </a:ext>
            </a:extLst>
          </p:cNvPr>
          <p:cNvSpPr>
            <a:spLocks noGrp="1"/>
          </p:cNvSpPr>
          <p:nvPr>
            <p:ph type="title"/>
          </p:nvPr>
        </p:nvSpPr>
        <p:spPr/>
        <p:txBody>
          <a:bodyPr/>
          <a:lstStyle/>
          <a:p>
            <a:r>
              <a:rPr lang="nl-NL" dirty="0" err="1"/>
              <a:t>What</a:t>
            </a:r>
            <a:r>
              <a:rPr lang="nl-NL" dirty="0"/>
              <a:t> </a:t>
            </a:r>
            <a:r>
              <a:rPr lang="nl-NL" dirty="0" err="1"/>
              <a:t>this</a:t>
            </a:r>
            <a:r>
              <a:rPr lang="nl-NL" dirty="0"/>
              <a:t> means </a:t>
            </a:r>
            <a:r>
              <a:rPr lang="nl-NL" dirty="0" err="1"/>
              <a:t>for</a:t>
            </a:r>
            <a:r>
              <a:rPr lang="nl-NL" dirty="0"/>
              <a:t> risk </a:t>
            </a:r>
            <a:r>
              <a:rPr lang="nl-NL" dirty="0" err="1"/>
              <a:t>mitigation</a:t>
            </a:r>
            <a:endParaRPr lang="en-NL"/>
          </a:p>
        </p:txBody>
      </p:sp>
      <p:sp>
        <p:nvSpPr>
          <p:cNvPr id="3" name="Content Placeholder 2">
            <a:extLst>
              <a:ext uri="{FF2B5EF4-FFF2-40B4-BE49-F238E27FC236}">
                <a16:creationId xmlns:a16="http://schemas.microsoft.com/office/drawing/2014/main" id="{F6C245BA-69CF-FAF6-4626-6EA1E6382078}"/>
              </a:ext>
            </a:extLst>
          </p:cNvPr>
          <p:cNvSpPr>
            <a:spLocks noGrp="1"/>
          </p:cNvSpPr>
          <p:nvPr>
            <p:ph sz="quarter" idx="10"/>
          </p:nvPr>
        </p:nvSpPr>
        <p:spPr>
          <a:xfrm>
            <a:off x="828675" y="1479550"/>
            <a:ext cx="5984249" cy="4837113"/>
          </a:xfrm>
        </p:spPr>
        <p:txBody>
          <a:bodyPr/>
          <a:lstStyle/>
          <a:p>
            <a:pPr marL="0" lvl="0" indent="0">
              <a:buNone/>
            </a:pPr>
            <a:r>
              <a:rPr lang="en-US" dirty="0">
                <a:solidFill>
                  <a:srgbClr val="2B2541"/>
                </a:solidFill>
              </a:rPr>
              <a:t>If we cannot prevent everything, then… </a:t>
            </a:r>
          </a:p>
          <a:p>
            <a:pPr lvl="0">
              <a:buFontTx/>
              <a:buChar char="-"/>
            </a:pPr>
            <a:r>
              <a:rPr lang="en-US" dirty="0">
                <a:solidFill>
                  <a:srgbClr val="2B2541"/>
                </a:solidFill>
              </a:rPr>
              <a:t>we must be explicit on the level of risk which is acceptable (</a:t>
            </a:r>
            <a:r>
              <a:rPr lang="en-US" b="1" dirty="0">
                <a:solidFill>
                  <a:srgbClr val="2B2541"/>
                </a:solidFill>
              </a:rPr>
              <a:t>risk appetite</a:t>
            </a:r>
            <a:r>
              <a:rPr lang="en-US" dirty="0">
                <a:solidFill>
                  <a:srgbClr val="2B2541"/>
                </a:solidFill>
              </a:rPr>
              <a:t>) / which aspects of the application are the most important to get right</a:t>
            </a:r>
          </a:p>
          <a:p>
            <a:pPr marL="0" lvl="0" indent="0">
              <a:buNone/>
            </a:pPr>
            <a:endParaRPr lang="en-US" sz="1000" dirty="0">
              <a:solidFill>
                <a:srgbClr val="2B2541"/>
              </a:solidFill>
            </a:endParaRPr>
          </a:p>
          <a:p>
            <a:pPr lvl="0">
              <a:buFontTx/>
              <a:buChar char="-"/>
            </a:pPr>
            <a:r>
              <a:rPr lang="en-US" dirty="0">
                <a:solidFill>
                  <a:srgbClr val="2B2541"/>
                </a:solidFill>
              </a:rPr>
              <a:t>we better be good at </a:t>
            </a:r>
            <a:r>
              <a:rPr lang="en-US" b="1" dirty="0">
                <a:solidFill>
                  <a:srgbClr val="2B2541"/>
                </a:solidFill>
              </a:rPr>
              <a:t>detecting</a:t>
            </a:r>
            <a:r>
              <a:rPr lang="en-US" dirty="0">
                <a:solidFill>
                  <a:srgbClr val="2B2541"/>
                </a:solidFill>
              </a:rPr>
              <a:t> and containing risks as they appear</a:t>
            </a:r>
          </a:p>
          <a:p>
            <a:pPr marL="0" lvl="0" indent="0">
              <a:buNone/>
            </a:pPr>
            <a:endParaRPr lang="en-US" sz="1000" dirty="0">
              <a:solidFill>
                <a:srgbClr val="2B2541"/>
              </a:solidFill>
            </a:endParaRPr>
          </a:p>
          <a:p>
            <a:pPr marL="0" lvl="0" indent="0">
              <a:buNone/>
            </a:pPr>
            <a:endParaRPr lang="en-US" dirty="0">
              <a:solidFill>
                <a:srgbClr val="2B2541"/>
              </a:solidFill>
            </a:endParaRPr>
          </a:p>
        </p:txBody>
      </p:sp>
      <p:pic>
        <p:nvPicPr>
          <p:cNvPr id="5" name="Picture 4" descr="ING Stage Vlog - VSAE">
            <a:extLst>
              <a:ext uri="{FF2B5EF4-FFF2-40B4-BE49-F238E27FC236}">
                <a16:creationId xmlns:a16="http://schemas.microsoft.com/office/drawing/2014/main" id="{8A72A073-6495-8D16-D40A-64AF5FDD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6813D9-E5C7-7399-E2AE-36EFE3B85477}"/>
              </a:ext>
            </a:extLst>
          </p:cNvPr>
          <p:cNvPicPr>
            <a:picLocks noChangeAspect="1"/>
          </p:cNvPicPr>
          <p:nvPr/>
        </p:nvPicPr>
        <p:blipFill>
          <a:blip r:embed="rId4"/>
          <a:stretch>
            <a:fillRect/>
          </a:stretch>
        </p:blipFill>
        <p:spPr>
          <a:xfrm>
            <a:off x="7694391" y="1423273"/>
            <a:ext cx="3371907" cy="3367825"/>
          </a:xfrm>
          <a:prstGeom prst="rect">
            <a:avLst/>
          </a:prstGeom>
        </p:spPr>
      </p:pic>
    </p:spTree>
    <p:extLst>
      <p:ext uri="{BB962C8B-B14F-4D97-AF65-F5344CB8AC3E}">
        <p14:creationId xmlns:p14="http://schemas.microsoft.com/office/powerpoint/2010/main" val="7690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CD9AB-74DD-E334-670D-F27547FA0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B1D6A-D5E1-7472-CA03-18FE8C39B31C}"/>
              </a:ext>
            </a:extLst>
          </p:cNvPr>
          <p:cNvSpPr>
            <a:spLocks noGrp="1"/>
          </p:cNvSpPr>
          <p:nvPr>
            <p:ph type="title"/>
          </p:nvPr>
        </p:nvSpPr>
        <p:spPr/>
        <p:txBody>
          <a:bodyPr/>
          <a:lstStyle/>
          <a:p>
            <a:r>
              <a:rPr lang="en-US" sz="2800" dirty="0"/>
              <a:t>Mitigation strategies</a:t>
            </a:r>
          </a:p>
        </p:txBody>
      </p:sp>
      <p:pic>
        <p:nvPicPr>
          <p:cNvPr id="5" name="Picture 4" descr="ING Stage Vlog - VSAE">
            <a:extLst>
              <a:ext uri="{FF2B5EF4-FFF2-40B4-BE49-F238E27FC236}">
                <a16:creationId xmlns:a16="http://schemas.microsoft.com/office/drawing/2014/main" id="{1AB1D421-C4C0-5921-1E5E-EF5CC72B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5D3F7A51-BF78-6075-ECB9-FF641E0B57C6}"/>
              </a:ext>
            </a:extLst>
          </p:cNvPr>
          <p:cNvSpPr>
            <a:spLocks noGrp="1"/>
          </p:cNvSpPr>
          <p:nvPr>
            <p:ph sz="quarter" idx="10"/>
          </p:nvPr>
        </p:nvSpPr>
        <p:spPr>
          <a:xfrm>
            <a:off x="921319" y="1679995"/>
            <a:ext cx="5923980" cy="4875055"/>
          </a:xfrm>
        </p:spPr>
        <p:txBody>
          <a:bodyPr/>
          <a:lstStyle/>
          <a:p>
            <a:pPr marL="0" indent="0">
              <a:buNone/>
            </a:pPr>
            <a:r>
              <a:rPr lang="en-US" sz="2000" dirty="0"/>
              <a:t>There are a few fundamental approaches to countering potential risk:</a:t>
            </a:r>
          </a:p>
          <a:p>
            <a:pPr marL="457200" indent="-457200">
              <a:buAutoNum type="arabicParenR"/>
            </a:pPr>
            <a:endParaRPr lang="en-US" sz="1000" dirty="0"/>
          </a:p>
          <a:p>
            <a:pPr marL="0" indent="0">
              <a:buNone/>
            </a:pPr>
            <a:r>
              <a:rPr lang="en-US" sz="2000" dirty="0"/>
              <a:t>       Not do the application (or lower the ambition)</a:t>
            </a:r>
          </a:p>
          <a:p>
            <a:pPr marL="457200" indent="-457200">
              <a:buAutoNum type="arabicParenR"/>
            </a:pPr>
            <a:endParaRPr lang="en-US" sz="1000" dirty="0"/>
          </a:p>
          <a:p>
            <a:pPr marL="457200" indent="-457200">
              <a:buFont typeface="+mj-lt"/>
              <a:buAutoNum type="arabicParenR"/>
            </a:pPr>
            <a:r>
              <a:rPr lang="en-US" sz="2000" dirty="0"/>
              <a:t>Human in / on the loop</a:t>
            </a:r>
          </a:p>
          <a:p>
            <a:pPr marL="457200" indent="-457200">
              <a:buAutoNum type="arabicParenR"/>
            </a:pPr>
            <a:endParaRPr lang="en-US" sz="1000" dirty="0"/>
          </a:p>
          <a:p>
            <a:pPr marL="457200" indent="-457200">
              <a:buAutoNum type="arabicParenR"/>
            </a:pPr>
            <a:r>
              <a:rPr lang="en-US" sz="2000" dirty="0"/>
              <a:t>Guardrails</a:t>
            </a:r>
          </a:p>
          <a:p>
            <a:pPr marL="457200" indent="-457200">
              <a:buAutoNum type="arabicParenR"/>
            </a:pPr>
            <a:endParaRPr lang="en-US" sz="1000" dirty="0"/>
          </a:p>
          <a:p>
            <a:pPr marL="457200" indent="-457200">
              <a:buAutoNum type="arabicParenR"/>
            </a:pPr>
            <a:r>
              <a:rPr lang="en-US" sz="2000" dirty="0"/>
              <a:t>Design choices</a:t>
            </a:r>
          </a:p>
          <a:p>
            <a:pPr marL="457200" indent="-457200">
              <a:buAutoNum type="arabicParenR"/>
            </a:pPr>
            <a:endParaRPr lang="en-US" sz="1000" dirty="0"/>
          </a:p>
          <a:p>
            <a:pPr marL="457200" indent="-457200">
              <a:buAutoNum type="arabicParenR"/>
            </a:pPr>
            <a:r>
              <a:rPr lang="en-US" sz="2000" dirty="0"/>
              <a:t>Data curation</a:t>
            </a:r>
          </a:p>
          <a:p>
            <a:pPr marL="457200" indent="-457200">
              <a:buAutoNum type="arabicParenR"/>
            </a:pPr>
            <a:endParaRPr lang="en-US" sz="1000" dirty="0"/>
          </a:p>
          <a:p>
            <a:pPr marL="0" indent="0">
              <a:buNone/>
            </a:pPr>
            <a:endParaRPr lang="en-US" sz="2000" dirty="0"/>
          </a:p>
        </p:txBody>
      </p:sp>
      <p:pic>
        <p:nvPicPr>
          <p:cNvPr id="1026" name="Picture 2">
            <a:extLst>
              <a:ext uri="{FF2B5EF4-FFF2-40B4-BE49-F238E27FC236}">
                <a16:creationId xmlns:a16="http://schemas.microsoft.com/office/drawing/2014/main" id="{4745135B-C054-6C13-9C2E-71C09F794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903" y="1777325"/>
            <a:ext cx="2496457" cy="37446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9159F78-C6FD-4443-4562-1469B3BB48B0}"/>
              </a:ext>
            </a:extLst>
          </p:cNvPr>
          <p:cNvSpPr txBox="1">
            <a:spLocks/>
          </p:cNvSpPr>
          <p:nvPr/>
        </p:nvSpPr>
        <p:spPr>
          <a:xfrm>
            <a:off x="892291" y="2529080"/>
            <a:ext cx="569853" cy="35926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1500" dirty="0"/>
              <a:t>0)</a:t>
            </a:r>
          </a:p>
        </p:txBody>
      </p:sp>
      <p:cxnSp>
        <p:nvCxnSpPr>
          <p:cNvPr id="7" name="Straight Arrow Connector 6">
            <a:extLst>
              <a:ext uri="{FF2B5EF4-FFF2-40B4-BE49-F238E27FC236}">
                <a16:creationId xmlns:a16="http://schemas.microsoft.com/office/drawing/2014/main" id="{78F975D1-4699-4DD1-0918-3AD8F1DB4287}"/>
              </a:ext>
            </a:extLst>
          </p:cNvPr>
          <p:cNvCxnSpPr>
            <a:cxnSpLocks/>
          </p:cNvCxnSpPr>
          <p:nvPr/>
        </p:nvCxnSpPr>
        <p:spPr>
          <a:xfrm>
            <a:off x="7053943" y="2322286"/>
            <a:ext cx="0" cy="2525485"/>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20A78C9-0502-C8C6-287C-505D2F0E14F0}"/>
              </a:ext>
            </a:extLst>
          </p:cNvPr>
          <p:cNvSpPr txBox="1">
            <a:spLocks/>
          </p:cNvSpPr>
          <p:nvPr/>
        </p:nvSpPr>
        <p:spPr>
          <a:xfrm rot="5400000">
            <a:off x="5612488" y="3519039"/>
            <a:ext cx="3435919" cy="424881"/>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sz="2000" dirty="0"/>
              <a:t>Solving problems at the root</a:t>
            </a:r>
          </a:p>
        </p:txBody>
      </p:sp>
    </p:spTree>
    <p:extLst>
      <p:ext uri="{BB962C8B-B14F-4D97-AF65-F5344CB8AC3E}">
        <p14:creationId xmlns:p14="http://schemas.microsoft.com/office/powerpoint/2010/main" val="358659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5B09-5A28-FCC6-6E81-4D1C54E18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0EEDF-CE9B-7F04-AE11-DE585A9DB3A2}"/>
              </a:ext>
            </a:extLst>
          </p:cNvPr>
          <p:cNvSpPr>
            <a:spLocks noGrp="1"/>
          </p:cNvSpPr>
          <p:nvPr>
            <p:ph type="title"/>
          </p:nvPr>
        </p:nvSpPr>
        <p:spPr/>
        <p:txBody>
          <a:bodyPr/>
          <a:lstStyle/>
          <a:p>
            <a:r>
              <a:rPr lang="en-US" dirty="0"/>
              <a:t>Reference versus Mitigated workflow</a:t>
            </a:r>
          </a:p>
        </p:txBody>
      </p:sp>
      <p:pic>
        <p:nvPicPr>
          <p:cNvPr id="5" name="Picture 4" descr="ING Stage Vlog - VSAE">
            <a:extLst>
              <a:ext uri="{FF2B5EF4-FFF2-40B4-BE49-F238E27FC236}">
                <a16:creationId xmlns:a16="http://schemas.microsoft.com/office/drawing/2014/main" id="{51F79D55-3065-9844-8315-ADF8A47DB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C1E444-49E6-F61F-C0CA-3D2958D978F4}"/>
              </a:ext>
            </a:extLst>
          </p:cNvPr>
          <p:cNvSpPr txBox="1"/>
          <p:nvPr/>
        </p:nvSpPr>
        <p:spPr>
          <a:xfrm>
            <a:off x="6581104" y="1648671"/>
            <a:ext cx="643945"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6" name="TextBox 5">
            <a:extLst>
              <a:ext uri="{FF2B5EF4-FFF2-40B4-BE49-F238E27FC236}">
                <a16:creationId xmlns:a16="http://schemas.microsoft.com/office/drawing/2014/main" id="{1A11AE58-6657-6B86-3414-A90925606DA6}"/>
              </a:ext>
            </a:extLst>
          </p:cNvPr>
          <p:cNvSpPr txBox="1"/>
          <p:nvPr/>
        </p:nvSpPr>
        <p:spPr>
          <a:xfrm>
            <a:off x="5155976"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7" name="TextBox 6">
            <a:extLst>
              <a:ext uri="{FF2B5EF4-FFF2-40B4-BE49-F238E27FC236}">
                <a16:creationId xmlns:a16="http://schemas.microsoft.com/office/drawing/2014/main" id="{D3D02A5D-CC9D-A15E-72C2-3C2F6B32FA0E}"/>
              </a:ext>
            </a:extLst>
          </p:cNvPr>
          <p:cNvSpPr txBox="1"/>
          <p:nvPr/>
        </p:nvSpPr>
        <p:spPr>
          <a:xfrm>
            <a:off x="7667357" y="1648671"/>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8" name="Rectangle 7">
            <a:extLst>
              <a:ext uri="{FF2B5EF4-FFF2-40B4-BE49-F238E27FC236}">
                <a16:creationId xmlns:a16="http://schemas.microsoft.com/office/drawing/2014/main" id="{E053C82D-19A1-44A8-CDE8-5791D8F51F51}"/>
              </a:ext>
            </a:extLst>
          </p:cNvPr>
          <p:cNvSpPr/>
          <p:nvPr/>
        </p:nvSpPr>
        <p:spPr>
          <a:xfrm>
            <a:off x="4829576" y="1506591"/>
            <a:ext cx="4159877"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1B8FF4F-5D8E-402A-3A92-B8D26AF5C6D3}"/>
              </a:ext>
            </a:extLst>
          </p:cNvPr>
          <p:cNvCxnSpPr>
            <a:stCxn id="6" idx="3"/>
            <a:endCxn id="4" idx="1"/>
          </p:cNvCxnSpPr>
          <p:nvPr/>
        </p:nvCxnSpPr>
        <p:spPr>
          <a:xfrm>
            <a:off x="6156103" y="1833337"/>
            <a:ext cx="425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F24FC2-4630-2492-E08C-47A33D1786CA}"/>
              </a:ext>
            </a:extLst>
          </p:cNvPr>
          <p:cNvCxnSpPr>
            <a:cxnSpLocks/>
            <a:stCxn id="4" idx="3"/>
            <a:endCxn id="7" idx="1"/>
          </p:cNvCxnSpPr>
          <p:nvPr/>
        </p:nvCxnSpPr>
        <p:spPr>
          <a:xfrm>
            <a:off x="7225049" y="1833337"/>
            <a:ext cx="442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B021AE5F-2631-48FE-F7A5-9A1489BC73D7}"/>
              </a:ext>
            </a:extLst>
          </p:cNvPr>
          <p:cNvSpPr>
            <a:spLocks noGrp="1"/>
          </p:cNvSpPr>
          <p:nvPr>
            <p:ph sz="quarter" idx="10"/>
          </p:nvPr>
        </p:nvSpPr>
        <p:spPr>
          <a:xfrm>
            <a:off x="430849" y="1618205"/>
            <a:ext cx="1541713" cy="538453"/>
          </a:xfrm>
        </p:spPr>
        <p:txBody>
          <a:bodyPr/>
          <a:lstStyle/>
          <a:p>
            <a:pPr marL="0" marR="0" indent="0">
              <a:buNone/>
            </a:pPr>
            <a:r>
              <a:rPr lang="en-US" dirty="0">
                <a:effectLst/>
              </a:rPr>
              <a:t>Reference:</a:t>
            </a:r>
            <a:endParaRPr lang="en-US" dirty="0"/>
          </a:p>
          <a:p>
            <a:pPr marL="0" marR="0"/>
            <a:endParaRPr lang="en-US" dirty="0">
              <a:effectLst/>
            </a:endParaRPr>
          </a:p>
          <a:p>
            <a:pPr marL="0" marR="0"/>
            <a:endParaRPr lang="en-US" dirty="0"/>
          </a:p>
          <a:p>
            <a:pPr marL="0" marR="0" indent="0">
              <a:buNone/>
            </a:pPr>
            <a:endParaRPr lang="en-US" dirty="0">
              <a:effectLst/>
            </a:endParaRPr>
          </a:p>
        </p:txBody>
      </p:sp>
      <p:sp>
        <p:nvSpPr>
          <p:cNvPr id="20" name="TextBox 19">
            <a:extLst>
              <a:ext uri="{FF2B5EF4-FFF2-40B4-BE49-F238E27FC236}">
                <a16:creationId xmlns:a16="http://schemas.microsoft.com/office/drawing/2014/main" id="{3B49E37E-01F7-CD0B-8277-4C95392D45DC}"/>
              </a:ext>
            </a:extLst>
          </p:cNvPr>
          <p:cNvSpPr txBox="1"/>
          <p:nvPr/>
        </p:nvSpPr>
        <p:spPr>
          <a:xfrm>
            <a:off x="6955940" y="2949437"/>
            <a:ext cx="675173"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FM</a:t>
            </a:r>
          </a:p>
        </p:txBody>
      </p:sp>
      <p:sp>
        <p:nvSpPr>
          <p:cNvPr id="21" name="TextBox 20">
            <a:extLst>
              <a:ext uri="{FF2B5EF4-FFF2-40B4-BE49-F238E27FC236}">
                <a16:creationId xmlns:a16="http://schemas.microsoft.com/office/drawing/2014/main" id="{012AC608-BA22-3ED9-B9A0-6950D00A54A6}"/>
              </a:ext>
            </a:extLst>
          </p:cNvPr>
          <p:cNvSpPr txBox="1"/>
          <p:nvPr/>
        </p:nvSpPr>
        <p:spPr>
          <a:xfrm>
            <a:off x="2367498"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Prompt</a:t>
            </a:r>
          </a:p>
        </p:txBody>
      </p:sp>
      <p:sp>
        <p:nvSpPr>
          <p:cNvPr id="22" name="TextBox 21">
            <a:extLst>
              <a:ext uri="{FF2B5EF4-FFF2-40B4-BE49-F238E27FC236}">
                <a16:creationId xmlns:a16="http://schemas.microsoft.com/office/drawing/2014/main" id="{EC009D13-D793-E8DB-ED83-19AAC00E2E1A}"/>
              </a:ext>
            </a:extLst>
          </p:cNvPr>
          <p:cNvSpPr txBox="1"/>
          <p:nvPr/>
        </p:nvSpPr>
        <p:spPr>
          <a:xfrm>
            <a:off x="10995696" y="2949437"/>
            <a:ext cx="1000127" cy="369332"/>
          </a:xfrm>
          <a:prstGeom prst="rect">
            <a:avLst/>
          </a:prstGeom>
          <a:solidFill>
            <a:schemeClr val="bg2"/>
          </a:solidFill>
          <a:ln>
            <a:solidFill>
              <a:schemeClr val="accent1">
                <a:shade val="15000"/>
              </a:schemeClr>
            </a:solidFill>
          </a:ln>
        </p:spPr>
        <p:txBody>
          <a:bodyPr wrap="square" rtlCol="0">
            <a:spAutoFit/>
          </a:bodyPr>
          <a:lstStyle/>
          <a:p>
            <a:pPr algn="ctr"/>
            <a:r>
              <a:rPr lang="en-US" dirty="0"/>
              <a:t>Output</a:t>
            </a:r>
          </a:p>
        </p:txBody>
      </p:sp>
      <p:sp>
        <p:nvSpPr>
          <p:cNvPr id="23" name="Rectangle 22">
            <a:extLst>
              <a:ext uri="{FF2B5EF4-FFF2-40B4-BE49-F238E27FC236}">
                <a16:creationId xmlns:a16="http://schemas.microsoft.com/office/drawing/2014/main" id="{8ECB19C2-8B80-11B7-346D-0CE1B1278709}"/>
              </a:ext>
            </a:extLst>
          </p:cNvPr>
          <p:cNvSpPr/>
          <p:nvPr/>
        </p:nvSpPr>
        <p:spPr>
          <a:xfrm>
            <a:off x="2203419" y="2807357"/>
            <a:ext cx="9864080" cy="6771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CF20BE1-B107-D062-C4A0-5757840E7AF8}"/>
              </a:ext>
            </a:extLst>
          </p:cNvPr>
          <p:cNvCxnSpPr>
            <a:cxnSpLocks/>
            <a:stCxn id="21" idx="3"/>
            <a:endCxn id="20" idx="1"/>
          </p:cNvCxnSpPr>
          <p:nvPr/>
        </p:nvCxnSpPr>
        <p:spPr>
          <a:xfrm>
            <a:off x="3367625" y="3134103"/>
            <a:ext cx="3588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E037DD-2301-F856-B14E-159A8A5F8937}"/>
              </a:ext>
            </a:extLst>
          </p:cNvPr>
          <p:cNvCxnSpPr>
            <a:cxnSpLocks/>
            <a:stCxn id="20" idx="3"/>
            <a:endCxn id="22" idx="1"/>
          </p:cNvCxnSpPr>
          <p:nvPr/>
        </p:nvCxnSpPr>
        <p:spPr>
          <a:xfrm>
            <a:off x="7631113" y="3134103"/>
            <a:ext cx="3364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D1C7B418-2400-1F53-777F-8C7C10AB9F66}"/>
              </a:ext>
            </a:extLst>
          </p:cNvPr>
          <p:cNvSpPr txBox="1">
            <a:spLocks/>
          </p:cNvSpPr>
          <p:nvPr/>
        </p:nvSpPr>
        <p:spPr>
          <a:xfrm>
            <a:off x="430849" y="2918971"/>
            <a:ext cx="1541713"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buFont typeface="Wingdings" panose="05000000000000000000" pitchFamily="2" charset="2"/>
              <a:buNone/>
            </a:pPr>
            <a:r>
              <a:rPr lang="en-US" dirty="0"/>
              <a:t>Mitigated:</a:t>
            </a:r>
          </a:p>
          <a:p>
            <a:pPr marL="0"/>
            <a:endParaRPr lang="en-US" dirty="0"/>
          </a:p>
          <a:p>
            <a:pPr marL="0"/>
            <a:endParaRPr lang="en-US" dirty="0"/>
          </a:p>
          <a:p>
            <a:pPr marL="0" indent="0">
              <a:buFont typeface="Wingdings" panose="05000000000000000000" pitchFamily="2" charset="2"/>
              <a:buNone/>
            </a:pPr>
            <a:endParaRPr lang="en-US" dirty="0"/>
          </a:p>
        </p:txBody>
      </p:sp>
      <p:cxnSp>
        <p:nvCxnSpPr>
          <p:cNvPr id="32" name="Straight Arrow Connector 31">
            <a:extLst>
              <a:ext uri="{FF2B5EF4-FFF2-40B4-BE49-F238E27FC236}">
                <a16:creationId xmlns:a16="http://schemas.microsoft.com/office/drawing/2014/main" id="{C0495809-1A60-85E5-2941-A62B14E7A99D}"/>
              </a:ext>
            </a:extLst>
          </p:cNvPr>
          <p:cNvCxnSpPr>
            <a:cxnSpLocks/>
          </p:cNvCxnSpPr>
          <p:nvPr/>
        </p:nvCxnSpPr>
        <p:spPr>
          <a:xfrm>
            <a:off x="5433037"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7E64CD4-C84B-9641-D47F-E2567695CECB}"/>
              </a:ext>
            </a:extLst>
          </p:cNvPr>
          <p:cNvCxnSpPr>
            <a:cxnSpLocks/>
          </p:cNvCxnSpPr>
          <p:nvPr/>
        </p:nvCxnSpPr>
        <p:spPr>
          <a:xfrm flipV="1">
            <a:off x="5606570"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E20DBD9-033A-D161-25A1-062F48ADE553}"/>
              </a:ext>
            </a:extLst>
          </p:cNvPr>
          <p:cNvPicPr>
            <a:picLocks noChangeAspect="1"/>
          </p:cNvPicPr>
          <p:nvPr/>
        </p:nvPicPr>
        <p:blipFill>
          <a:blip r:embed="rId4"/>
          <a:stretch>
            <a:fillRect/>
          </a:stretch>
        </p:blipFill>
        <p:spPr>
          <a:xfrm>
            <a:off x="5059549" y="4282050"/>
            <a:ext cx="913736" cy="912647"/>
          </a:xfrm>
          <a:prstGeom prst="rect">
            <a:avLst/>
          </a:prstGeom>
        </p:spPr>
      </p:pic>
      <p:sp>
        <p:nvSpPr>
          <p:cNvPr id="39" name="Content Placeholder 2">
            <a:extLst>
              <a:ext uri="{FF2B5EF4-FFF2-40B4-BE49-F238E27FC236}">
                <a16:creationId xmlns:a16="http://schemas.microsoft.com/office/drawing/2014/main" id="{5F883ACC-6724-87FE-535A-A6B7AA08927F}"/>
              </a:ext>
            </a:extLst>
          </p:cNvPr>
          <p:cNvSpPr txBox="1">
            <a:spLocks/>
          </p:cNvSpPr>
          <p:nvPr/>
        </p:nvSpPr>
        <p:spPr>
          <a:xfrm>
            <a:off x="4960271"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Knowledge base</a:t>
            </a:r>
          </a:p>
        </p:txBody>
      </p:sp>
      <p:cxnSp>
        <p:nvCxnSpPr>
          <p:cNvPr id="40" name="Straight Arrow Connector 39">
            <a:extLst>
              <a:ext uri="{FF2B5EF4-FFF2-40B4-BE49-F238E27FC236}">
                <a16:creationId xmlns:a16="http://schemas.microsoft.com/office/drawing/2014/main" id="{BDE3F44B-CF69-596E-FF08-5B079DBF1435}"/>
              </a:ext>
            </a:extLst>
          </p:cNvPr>
          <p:cNvCxnSpPr>
            <a:cxnSpLocks/>
          </p:cNvCxnSpPr>
          <p:nvPr/>
        </p:nvCxnSpPr>
        <p:spPr>
          <a:xfrm>
            <a:off x="3490485" y="3159071"/>
            <a:ext cx="0" cy="1124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EDC1300-9AEE-1A27-3005-F3FEF1E591BC}"/>
              </a:ext>
            </a:extLst>
          </p:cNvPr>
          <p:cNvCxnSpPr>
            <a:cxnSpLocks/>
          </p:cNvCxnSpPr>
          <p:nvPr/>
        </p:nvCxnSpPr>
        <p:spPr>
          <a:xfrm flipV="1">
            <a:off x="3664018" y="3159071"/>
            <a:ext cx="0" cy="1117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4DEF70FE-92F0-F958-C220-69DEEA71FCEE}"/>
              </a:ext>
            </a:extLst>
          </p:cNvPr>
          <p:cNvSpPr txBox="1">
            <a:spLocks/>
          </p:cNvSpPr>
          <p:nvPr/>
        </p:nvSpPr>
        <p:spPr>
          <a:xfrm>
            <a:off x="2772834" y="5286029"/>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Filters</a:t>
            </a:r>
          </a:p>
          <a:p>
            <a:pPr marL="0" algn="ctr"/>
            <a:endParaRPr lang="en-US" sz="1400" dirty="0"/>
          </a:p>
          <a:p>
            <a:pPr marL="0" indent="0" algn="ctr">
              <a:buFont typeface="Wingdings" panose="05000000000000000000" pitchFamily="2" charset="2"/>
              <a:buNone/>
            </a:pPr>
            <a:endParaRPr lang="en-US" sz="1400" dirty="0"/>
          </a:p>
        </p:txBody>
      </p:sp>
      <p:pic>
        <p:nvPicPr>
          <p:cNvPr id="44" name="Picture 43">
            <a:extLst>
              <a:ext uri="{FF2B5EF4-FFF2-40B4-BE49-F238E27FC236}">
                <a16:creationId xmlns:a16="http://schemas.microsoft.com/office/drawing/2014/main" id="{741AE0F3-2A4F-A8FF-CF38-6D5AA4222809}"/>
              </a:ext>
            </a:extLst>
          </p:cNvPr>
          <p:cNvPicPr>
            <a:picLocks noChangeAspect="1"/>
          </p:cNvPicPr>
          <p:nvPr/>
        </p:nvPicPr>
        <p:blipFill>
          <a:blip r:embed="rId5"/>
          <a:stretch>
            <a:fillRect/>
          </a:stretch>
        </p:blipFill>
        <p:spPr>
          <a:xfrm>
            <a:off x="2895881" y="4283146"/>
            <a:ext cx="913734" cy="911551"/>
          </a:xfrm>
          <a:prstGeom prst="rect">
            <a:avLst/>
          </a:prstGeom>
        </p:spPr>
      </p:pic>
      <p:sp>
        <p:nvSpPr>
          <p:cNvPr id="45" name="Content Placeholder 2">
            <a:extLst>
              <a:ext uri="{FF2B5EF4-FFF2-40B4-BE49-F238E27FC236}">
                <a16:creationId xmlns:a16="http://schemas.microsoft.com/office/drawing/2014/main" id="{46EDBA20-EDE8-28B6-8CAC-768112DA5621}"/>
              </a:ext>
            </a:extLst>
          </p:cNvPr>
          <p:cNvSpPr txBox="1">
            <a:spLocks/>
          </p:cNvSpPr>
          <p:nvPr/>
        </p:nvSpPr>
        <p:spPr>
          <a:xfrm>
            <a:off x="732955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err="1"/>
              <a:t>Appro-priateness</a:t>
            </a:r>
            <a:endParaRPr lang="en-US" sz="1400" dirty="0"/>
          </a:p>
          <a:p>
            <a:pPr marL="0" indent="0" algn="ctr">
              <a:buFont typeface="Wingdings" panose="05000000000000000000" pitchFamily="2" charset="2"/>
              <a:buNone/>
            </a:pPr>
            <a:endParaRPr lang="en-US" sz="1400" dirty="0"/>
          </a:p>
        </p:txBody>
      </p:sp>
      <p:cxnSp>
        <p:nvCxnSpPr>
          <p:cNvPr id="47" name="Straight Arrow Connector 46">
            <a:extLst>
              <a:ext uri="{FF2B5EF4-FFF2-40B4-BE49-F238E27FC236}">
                <a16:creationId xmlns:a16="http://schemas.microsoft.com/office/drawing/2014/main" id="{408B9773-5589-9EBD-B251-184B32276FF6}"/>
              </a:ext>
            </a:extLst>
          </p:cNvPr>
          <p:cNvCxnSpPr>
            <a:cxnSpLocks/>
          </p:cNvCxnSpPr>
          <p:nvPr/>
        </p:nvCxnSpPr>
        <p:spPr>
          <a:xfrm>
            <a:off x="7973371"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94150AF-D5BB-ABAB-08A0-C0800EB44BBF}"/>
              </a:ext>
            </a:extLst>
          </p:cNvPr>
          <p:cNvCxnSpPr>
            <a:cxnSpLocks/>
          </p:cNvCxnSpPr>
          <p:nvPr/>
        </p:nvCxnSpPr>
        <p:spPr>
          <a:xfrm flipV="1">
            <a:off x="8146904"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28E620EE-28B8-4D6F-B1E8-0A08ABC7D5EB}"/>
              </a:ext>
            </a:extLst>
          </p:cNvPr>
          <p:cNvPicPr>
            <a:picLocks noChangeAspect="1"/>
          </p:cNvPicPr>
          <p:nvPr/>
        </p:nvPicPr>
        <p:blipFill>
          <a:blip r:embed="rId6"/>
          <a:stretch>
            <a:fillRect/>
          </a:stretch>
        </p:blipFill>
        <p:spPr>
          <a:xfrm>
            <a:off x="3925661" y="4304744"/>
            <a:ext cx="1017688" cy="952193"/>
          </a:xfrm>
          <a:prstGeom prst="rect">
            <a:avLst/>
          </a:prstGeom>
        </p:spPr>
      </p:pic>
      <p:sp>
        <p:nvSpPr>
          <p:cNvPr id="53" name="Content Placeholder 2">
            <a:extLst>
              <a:ext uri="{FF2B5EF4-FFF2-40B4-BE49-F238E27FC236}">
                <a16:creationId xmlns:a16="http://schemas.microsoft.com/office/drawing/2014/main" id="{586CF128-BFA8-C9EE-2E01-D74A6041B6B2}"/>
              </a:ext>
            </a:extLst>
          </p:cNvPr>
          <p:cNvSpPr txBox="1">
            <a:spLocks/>
          </p:cNvSpPr>
          <p:nvPr/>
        </p:nvSpPr>
        <p:spPr>
          <a:xfrm>
            <a:off x="3867539" y="5289123"/>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Block</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pic>
        <p:nvPicPr>
          <p:cNvPr id="59" name="Picture 58">
            <a:extLst>
              <a:ext uri="{FF2B5EF4-FFF2-40B4-BE49-F238E27FC236}">
                <a16:creationId xmlns:a16="http://schemas.microsoft.com/office/drawing/2014/main" id="{CAFC37CF-313B-51F6-40F6-BDCEC1E91AB5}"/>
              </a:ext>
            </a:extLst>
          </p:cNvPr>
          <p:cNvPicPr>
            <a:picLocks noChangeAspect="1"/>
          </p:cNvPicPr>
          <p:nvPr/>
        </p:nvPicPr>
        <p:blipFill>
          <a:blip r:embed="rId7"/>
          <a:stretch>
            <a:fillRect/>
          </a:stretch>
        </p:blipFill>
        <p:spPr>
          <a:xfrm>
            <a:off x="10487780" y="4278093"/>
            <a:ext cx="911115" cy="916650"/>
          </a:xfrm>
          <a:prstGeom prst="rect">
            <a:avLst/>
          </a:prstGeom>
        </p:spPr>
      </p:pic>
      <p:sp>
        <p:nvSpPr>
          <p:cNvPr id="60" name="Content Placeholder 2">
            <a:extLst>
              <a:ext uri="{FF2B5EF4-FFF2-40B4-BE49-F238E27FC236}">
                <a16:creationId xmlns:a16="http://schemas.microsoft.com/office/drawing/2014/main" id="{9BA64191-B7DA-8704-E5F5-C8D8FE3DA57F}"/>
              </a:ext>
            </a:extLst>
          </p:cNvPr>
          <p:cNvSpPr txBox="1">
            <a:spLocks/>
          </p:cNvSpPr>
          <p:nvPr/>
        </p:nvSpPr>
        <p:spPr>
          <a:xfrm>
            <a:off x="10379573"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Human-in-the-loop</a:t>
            </a:r>
          </a:p>
          <a:p>
            <a:pPr marL="0" indent="0" algn="ctr">
              <a:buFont typeface="Wingdings" panose="05000000000000000000" pitchFamily="2" charset="2"/>
              <a:buNone/>
            </a:pPr>
            <a:endParaRPr lang="en-US" sz="1400" dirty="0"/>
          </a:p>
        </p:txBody>
      </p:sp>
      <p:sp>
        <p:nvSpPr>
          <p:cNvPr id="63" name="Content Placeholder 2">
            <a:extLst>
              <a:ext uri="{FF2B5EF4-FFF2-40B4-BE49-F238E27FC236}">
                <a16:creationId xmlns:a16="http://schemas.microsoft.com/office/drawing/2014/main" id="{289495F1-133D-8ABB-1E06-10D31DA1D5F1}"/>
              </a:ext>
            </a:extLst>
          </p:cNvPr>
          <p:cNvSpPr txBox="1">
            <a:spLocks/>
          </p:cNvSpPr>
          <p:nvPr/>
        </p:nvSpPr>
        <p:spPr>
          <a:xfrm>
            <a:off x="8319439"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Usefulness</a:t>
            </a:r>
          </a:p>
        </p:txBody>
      </p:sp>
      <p:sp>
        <p:nvSpPr>
          <p:cNvPr id="67" name="Content Placeholder 2">
            <a:extLst>
              <a:ext uri="{FF2B5EF4-FFF2-40B4-BE49-F238E27FC236}">
                <a16:creationId xmlns:a16="http://schemas.microsoft.com/office/drawing/2014/main" id="{7BADCEEA-D210-E153-233D-57D1F760A6F0}"/>
              </a:ext>
            </a:extLst>
          </p:cNvPr>
          <p:cNvSpPr txBox="1">
            <a:spLocks/>
          </p:cNvSpPr>
          <p:nvPr/>
        </p:nvSpPr>
        <p:spPr>
          <a:xfrm>
            <a:off x="9336870" y="5246091"/>
            <a:ext cx="1129589" cy="317494"/>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Language quality</a:t>
            </a:r>
          </a:p>
        </p:txBody>
      </p:sp>
      <p:cxnSp>
        <p:nvCxnSpPr>
          <p:cNvPr id="69" name="Straight Arrow Connector 68">
            <a:extLst>
              <a:ext uri="{FF2B5EF4-FFF2-40B4-BE49-F238E27FC236}">
                <a16:creationId xmlns:a16="http://schemas.microsoft.com/office/drawing/2014/main" id="{FD706F16-EF78-6707-78F7-29656885D491}"/>
              </a:ext>
            </a:extLst>
          </p:cNvPr>
          <p:cNvCxnSpPr>
            <a:cxnSpLocks/>
          </p:cNvCxnSpPr>
          <p:nvPr/>
        </p:nvCxnSpPr>
        <p:spPr>
          <a:xfrm>
            <a:off x="6450468"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BAA09A2-FB14-CE07-DE21-16C74ECCEF30}"/>
              </a:ext>
            </a:extLst>
          </p:cNvPr>
          <p:cNvCxnSpPr>
            <a:cxnSpLocks/>
          </p:cNvCxnSpPr>
          <p:nvPr/>
        </p:nvCxnSpPr>
        <p:spPr>
          <a:xfrm flipV="1">
            <a:off x="6624001" y="3134103"/>
            <a:ext cx="0" cy="1147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B51D59DE-C005-77E1-49AF-01FF50A42EDF}"/>
              </a:ext>
            </a:extLst>
          </p:cNvPr>
          <p:cNvSpPr txBox="1">
            <a:spLocks/>
          </p:cNvSpPr>
          <p:nvPr/>
        </p:nvSpPr>
        <p:spPr>
          <a:xfrm>
            <a:off x="5977702" y="5250047"/>
            <a:ext cx="1129589" cy="538453"/>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Rephrase</a:t>
            </a:r>
          </a:p>
          <a:p>
            <a:pPr marL="0" algn="ctr"/>
            <a:endParaRPr lang="en-US" sz="1400" dirty="0"/>
          </a:p>
          <a:p>
            <a:pPr marL="0" algn="ctr"/>
            <a:endParaRPr lang="en-US" sz="1400" dirty="0"/>
          </a:p>
          <a:p>
            <a:pPr marL="0" indent="0" algn="ctr">
              <a:buFont typeface="Wingdings" panose="05000000000000000000" pitchFamily="2" charset="2"/>
              <a:buNone/>
            </a:pPr>
            <a:endParaRPr lang="en-US" sz="1400" dirty="0"/>
          </a:p>
        </p:txBody>
      </p:sp>
      <p:cxnSp>
        <p:nvCxnSpPr>
          <p:cNvPr id="81" name="Straight Arrow Connector 80">
            <a:extLst>
              <a:ext uri="{FF2B5EF4-FFF2-40B4-BE49-F238E27FC236}">
                <a16:creationId xmlns:a16="http://schemas.microsoft.com/office/drawing/2014/main" id="{37B02B2D-8BC7-FEEF-B6CE-068C6592454A}"/>
              </a:ext>
            </a:extLst>
          </p:cNvPr>
          <p:cNvCxnSpPr>
            <a:cxnSpLocks/>
          </p:cNvCxnSpPr>
          <p:nvPr/>
        </p:nvCxnSpPr>
        <p:spPr>
          <a:xfrm>
            <a:off x="8797619"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3CCDA89-DE84-2948-AA23-18DBA35185C7}"/>
              </a:ext>
            </a:extLst>
          </p:cNvPr>
          <p:cNvCxnSpPr>
            <a:cxnSpLocks/>
          </p:cNvCxnSpPr>
          <p:nvPr/>
        </p:nvCxnSpPr>
        <p:spPr>
          <a:xfrm flipV="1">
            <a:off x="8971152"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76501C2-A333-EA73-47BC-84A3624D2096}"/>
              </a:ext>
            </a:extLst>
          </p:cNvPr>
          <p:cNvCxnSpPr>
            <a:cxnSpLocks/>
          </p:cNvCxnSpPr>
          <p:nvPr/>
        </p:nvCxnSpPr>
        <p:spPr>
          <a:xfrm>
            <a:off x="9815050"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3796F7-EEC8-457B-069B-2FC2697D17CC}"/>
              </a:ext>
            </a:extLst>
          </p:cNvPr>
          <p:cNvCxnSpPr>
            <a:cxnSpLocks/>
          </p:cNvCxnSpPr>
          <p:nvPr/>
        </p:nvCxnSpPr>
        <p:spPr>
          <a:xfrm flipV="1">
            <a:off x="9988583" y="3159071"/>
            <a:ext cx="0" cy="109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8EC9324-F88D-C26B-CBE0-905652DD5434}"/>
              </a:ext>
            </a:extLst>
          </p:cNvPr>
          <p:cNvCxnSpPr>
            <a:cxnSpLocks/>
          </p:cNvCxnSpPr>
          <p:nvPr/>
        </p:nvCxnSpPr>
        <p:spPr>
          <a:xfrm>
            <a:off x="10626419"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7262D8C-BE5B-C5AC-08C5-FFD5061F0DB9}"/>
              </a:ext>
            </a:extLst>
          </p:cNvPr>
          <p:cNvCxnSpPr>
            <a:cxnSpLocks/>
          </p:cNvCxnSpPr>
          <p:nvPr/>
        </p:nvCxnSpPr>
        <p:spPr>
          <a:xfrm flipV="1">
            <a:off x="10799952" y="3159071"/>
            <a:ext cx="0" cy="10920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F33796C1-3679-6699-CEA2-A4888441C8C6}"/>
              </a:ext>
            </a:extLst>
          </p:cNvPr>
          <p:cNvPicPr>
            <a:picLocks noChangeAspect="1"/>
          </p:cNvPicPr>
          <p:nvPr/>
        </p:nvPicPr>
        <p:blipFill>
          <a:blip r:embed="rId8"/>
          <a:stretch>
            <a:fillRect/>
          </a:stretch>
        </p:blipFill>
        <p:spPr>
          <a:xfrm>
            <a:off x="6087866" y="4276413"/>
            <a:ext cx="982901" cy="934348"/>
          </a:xfrm>
          <a:prstGeom prst="rect">
            <a:avLst/>
          </a:prstGeom>
        </p:spPr>
      </p:pic>
      <p:pic>
        <p:nvPicPr>
          <p:cNvPr id="105" name="Picture 104">
            <a:extLst>
              <a:ext uri="{FF2B5EF4-FFF2-40B4-BE49-F238E27FC236}">
                <a16:creationId xmlns:a16="http://schemas.microsoft.com/office/drawing/2014/main" id="{EE4DE928-9AD8-D4F7-CEE5-0279F98505FD}"/>
              </a:ext>
            </a:extLst>
          </p:cNvPr>
          <p:cNvPicPr>
            <a:picLocks noChangeAspect="1"/>
          </p:cNvPicPr>
          <p:nvPr/>
        </p:nvPicPr>
        <p:blipFill>
          <a:blip r:embed="rId9"/>
          <a:stretch>
            <a:fillRect/>
          </a:stretch>
        </p:blipFill>
        <p:spPr>
          <a:xfrm>
            <a:off x="8434707" y="4276812"/>
            <a:ext cx="921551" cy="923750"/>
          </a:xfrm>
          <a:prstGeom prst="rect">
            <a:avLst/>
          </a:prstGeom>
        </p:spPr>
      </p:pic>
      <p:pic>
        <p:nvPicPr>
          <p:cNvPr id="106" name="Picture 105">
            <a:extLst>
              <a:ext uri="{FF2B5EF4-FFF2-40B4-BE49-F238E27FC236}">
                <a16:creationId xmlns:a16="http://schemas.microsoft.com/office/drawing/2014/main" id="{00C967C3-3231-A107-EED1-F3289A030D36}"/>
              </a:ext>
            </a:extLst>
          </p:cNvPr>
          <p:cNvPicPr>
            <a:picLocks noChangeAspect="1"/>
          </p:cNvPicPr>
          <p:nvPr/>
        </p:nvPicPr>
        <p:blipFill>
          <a:blip r:embed="rId10"/>
          <a:stretch>
            <a:fillRect/>
          </a:stretch>
        </p:blipFill>
        <p:spPr>
          <a:xfrm>
            <a:off x="9447955" y="4275749"/>
            <a:ext cx="916361" cy="918994"/>
          </a:xfrm>
          <a:prstGeom prst="rect">
            <a:avLst/>
          </a:prstGeom>
        </p:spPr>
      </p:pic>
      <p:pic>
        <p:nvPicPr>
          <p:cNvPr id="107" name="Picture 106">
            <a:extLst>
              <a:ext uri="{FF2B5EF4-FFF2-40B4-BE49-F238E27FC236}">
                <a16:creationId xmlns:a16="http://schemas.microsoft.com/office/drawing/2014/main" id="{FA16DB4E-2599-E20F-6B76-0E99548B747E}"/>
              </a:ext>
            </a:extLst>
          </p:cNvPr>
          <p:cNvPicPr>
            <a:picLocks noChangeAspect="1"/>
          </p:cNvPicPr>
          <p:nvPr/>
        </p:nvPicPr>
        <p:blipFill>
          <a:blip r:embed="rId11"/>
          <a:stretch>
            <a:fillRect/>
          </a:stretch>
        </p:blipFill>
        <p:spPr>
          <a:xfrm>
            <a:off x="7419354" y="4283146"/>
            <a:ext cx="923656" cy="925876"/>
          </a:xfrm>
          <a:prstGeom prst="rect">
            <a:avLst/>
          </a:prstGeom>
        </p:spPr>
      </p:pic>
      <p:cxnSp>
        <p:nvCxnSpPr>
          <p:cNvPr id="113" name="Straight Arrow Connector 112">
            <a:extLst>
              <a:ext uri="{FF2B5EF4-FFF2-40B4-BE49-F238E27FC236}">
                <a16:creationId xmlns:a16="http://schemas.microsoft.com/office/drawing/2014/main" id="{8548E932-D217-A11A-79EE-1BC151311742}"/>
              </a:ext>
            </a:extLst>
          </p:cNvPr>
          <p:cNvCxnSpPr>
            <a:cxnSpLocks/>
          </p:cNvCxnSpPr>
          <p:nvPr/>
        </p:nvCxnSpPr>
        <p:spPr>
          <a:xfrm>
            <a:off x="4338333"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4018CA0-BD81-1F75-51FE-C7BE3316C0A2}"/>
              </a:ext>
            </a:extLst>
          </p:cNvPr>
          <p:cNvCxnSpPr>
            <a:cxnSpLocks/>
          </p:cNvCxnSpPr>
          <p:nvPr/>
        </p:nvCxnSpPr>
        <p:spPr>
          <a:xfrm flipV="1">
            <a:off x="4511866" y="3159071"/>
            <a:ext cx="0" cy="112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0E0A80A3-D036-D336-7AF9-887A17D3927C}"/>
              </a:ext>
            </a:extLst>
          </p:cNvPr>
          <p:cNvPicPr>
            <a:picLocks noChangeAspect="1"/>
          </p:cNvPicPr>
          <p:nvPr/>
        </p:nvPicPr>
        <p:blipFill>
          <a:blip r:embed="rId12"/>
          <a:stretch>
            <a:fillRect/>
          </a:stretch>
        </p:blipFill>
        <p:spPr>
          <a:xfrm rot="19802151">
            <a:off x="1840261" y="2343622"/>
            <a:ext cx="811903" cy="695467"/>
          </a:xfrm>
          <a:prstGeom prst="rect">
            <a:avLst/>
          </a:prstGeom>
        </p:spPr>
      </p:pic>
      <p:pic>
        <p:nvPicPr>
          <p:cNvPr id="119" name="Picture 118">
            <a:extLst>
              <a:ext uri="{FF2B5EF4-FFF2-40B4-BE49-F238E27FC236}">
                <a16:creationId xmlns:a16="http://schemas.microsoft.com/office/drawing/2014/main" id="{7AB4C83D-1270-7113-ACE7-89ABB9414836}"/>
              </a:ext>
            </a:extLst>
          </p:cNvPr>
          <p:cNvPicPr>
            <a:picLocks noChangeAspect="1"/>
          </p:cNvPicPr>
          <p:nvPr/>
        </p:nvPicPr>
        <p:blipFill>
          <a:blip r:embed="rId12"/>
          <a:stretch>
            <a:fillRect/>
          </a:stretch>
        </p:blipFill>
        <p:spPr>
          <a:xfrm rot="19802151">
            <a:off x="4645800" y="3760389"/>
            <a:ext cx="811903" cy="695467"/>
          </a:xfrm>
          <a:prstGeom prst="rect">
            <a:avLst/>
          </a:prstGeom>
        </p:spPr>
      </p:pic>
      <p:pic>
        <p:nvPicPr>
          <p:cNvPr id="122" name="Picture 121">
            <a:extLst>
              <a:ext uri="{FF2B5EF4-FFF2-40B4-BE49-F238E27FC236}">
                <a16:creationId xmlns:a16="http://schemas.microsoft.com/office/drawing/2014/main" id="{B7E157BA-C1AA-DFF9-9309-D702FDD2C164}"/>
              </a:ext>
            </a:extLst>
          </p:cNvPr>
          <p:cNvPicPr>
            <a:picLocks noChangeAspect="1"/>
          </p:cNvPicPr>
          <p:nvPr/>
        </p:nvPicPr>
        <p:blipFill>
          <a:blip r:embed="rId12"/>
          <a:stretch>
            <a:fillRect/>
          </a:stretch>
        </p:blipFill>
        <p:spPr>
          <a:xfrm rot="19802151">
            <a:off x="6498775" y="2306550"/>
            <a:ext cx="811903" cy="695467"/>
          </a:xfrm>
          <a:prstGeom prst="rect">
            <a:avLst/>
          </a:prstGeom>
        </p:spPr>
      </p:pic>
      <p:cxnSp>
        <p:nvCxnSpPr>
          <p:cNvPr id="3" name="Straight Arrow Connector 2">
            <a:extLst>
              <a:ext uri="{FF2B5EF4-FFF2-40B4-BE49-F238E27FC236}">
                <a16:creationId xmlns:a16="http://schemas.microsoft.com/office/drawing/2014/main" id="{2C180DA7-CFA6-202C-BB10-82CA79F1F44A}"/>
              </a:ext>
            </a:extLst>
          </p:cNvPr>
          <p:cNvCxnSpPr>
            <a:cxnSpLocks/>
          </p:cNvCxnSpPr>
          <p:nvPr/>
        </p:nvCxnSpPr>
        <p:spPr>
          <a:xfrm>
            <a:off x="10999906"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658F4F7-9E00-C117-2D36-ABD5E9EAE509}"/>
              </a:ext>
            </a:extLst>
          </p:cNvPr>
          <p:cNvCxnSpPr>
            <a:cxnSpLocks/>
          </p:cNvCxnSpPr>
          <p:nvPr/>
        </p:nvCxnSpPr>
        <p:spPr>
          <a:xfrm flipV="1">
            <a:off x="11173439" y="3484466"/>
            <a:ext cx="0" cy="7666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089FB15-57B2-1158-E31B-BB54D936148B}"/>
              </a:ext>
            </a:extLst>
          </p:cNvPr>
          <p:cNvPicPr>
            <a:picLocks noChangeAspect="1"/>
          </p:cNvPicPr>
          <p:nvPr/>
        </p:nvPicPr>
        <p:blipFill>
          <a:blip r:embed="rId13"/>
          <a:stretch>
            <a:fillRect/>
          </a:stretch>
        </p:blipFill>
        <p:spPr>
          <a:xfrm>
            <a:off x="7459798" y="2367124"/>
            <a:ext cx="657832" cy="656132"/>
          </a:xfrm>
          <a:prstGeom prst="rect">
            <a:avLst/>
          </a:prstGeom>
        </p:spPr>
      </p:pic>
    </p:spTree>
    <p:extLst>
      <p:ext uri="{BB962C8B-B14F-4D97-AF65-F5344CB8AC3E}">
        <p14:creationId xmlns:p14="http://schemas.microsoft.com/office/powerpoint/2010/main" val="26737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2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0" grpId="0" animBg="1"/>
      <p:bldP spid="21" grpId="0" animBg="1"/>
      <p:bldP spid="22" grpId="0" animBg="1"/>
      <p:bldP spid="23" grpId="0" animBg="1"/>
      <p:bldP spid="26" grpId="0"/>
      <p:bldP spid="39" grpId="0"/>
      <p:bldP spid="43" grpId="0"/>
      <p:bldP spid="45" grpId="0"/>
      <p:bldP spid="53" grpId="0"/>
      <p:bldP spid="60" grpId="0"/>
      <p:bldP spid="63" grpId="0"/>
      <p:bldP spid="67"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EC54-2CF2-E753-CDF5-C4209AA8E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DB6CF-90BE-9A93-FB1A-2A1FF40CB450}"/>
              </a:ext>
            </a:extLst>
          </p:cNvPr>
          <p:cNvSpPr>
            <a:spLocks noGrp="1"/>
          </p:cNvSpPr>
          <p:nvPr>
            <p:ph type="title"/>
          </p:nvPr>
        </p:nvSpPr>
        <p:spPr/>
        <p:txBody>
          <a:bodyPr/>
          <a:lstStyle/>
          <a:p>
            <a:r>
              <a:rPr lang="en-US" dirty="0"/>
              <a:t>Mitigated workflow - extended</a:t>
            </a:r>
          </a:p>
        </p:txBody>
      </p:sp>
      <p:pic>
        <p:nvPicPr>
          <p:cNvPr id="5" name="Picture 4" descr="ING Stage Vlog - VSAE">
            <a:extLst>
              <a:ext uri="{FF2B5EF4-FFF2-40B4-BE49-F238E27FC236}">
                <a16:creationId xmlns:a16="http://schemas.microsoft.com/office/drawing/2014/main" id="{DA3BF47B-641A-EBED-5013-3346B505D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257A941-3695-3DEC-3034-7DE1B5F27B5D}"/>
              </a:ext>
            </a:extLst>
          </p:cNvPr>
          <p:cNvSpPr/>
          <p:nvPr/>
        </p:nvSpPr>
        <p:spPr>
          <a:xfrm>
            <a:off x="1828800" y="1333730"/>
            <a:ext cx="8023538" cy="30064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C25D8E-635C-78C8-2A4A-2E67F34E3381}"/>
              </a:ext>
            </a:extLst>
          </p:cNvPr>
          <p:cNvPicPr>
            <a:picLocks noChangeAspect="1"/>
          </p:cNvPicPr>
          <p:nvPr/>
        </p:nvPicPr>
        <p:blipFill>
          <a:blip r:embed="rId4"/>
          <a:stretch>
            <a:fillRect/>
          </a:stretch>
        </p:blipFill>
        <p:spPr>
          <a:xfrm>
            <a:off x="5912181" y="4569209"/>
            <a:ext cx="947966" cy="959966"/>
          </a:xfrm>
          <a:prstGeom prst="rect">
            <a:avLst/>
          </a:prstGeom>
        </p:spPr>
      </p:pic>
      <p:pic>
        <p:nvPicPr>
          <p:cNvPr id="13" name="Picture 12">
            <a:extLst>
              <a:ext uri="{FF2B5EF4-FFF2-40B4-BE49-F238E27FC236}">
                <a16:creationId xmlns:a16="http://schemas.microsoft.com/office/drawing/2014/main" id="{2F93988A-121D-6965-D8E0-4764CE8D3A39}"/>
              </a:ext>
            </a:extLst>
          </p:cNvPr>
          <p:cNvPicPr>
            <a:picLocks noChangeAspect="1"/>
          </p:cNvPicPr>
          <p:nvPr/>
        </p:nvPicPr>
        <p:blipFill>
          <a:blip r:embed="rId5"/>
          <a:stretch>
            <a:fillRect/>
          </a:stretch>
        </p:blipFill>
        <p:spPr>
          <a:xfrm>
            <a:off x="4739429" y="4569204"/>
            <a:ext cx="947965" cy="955066"/>
          </a:xfrm>
          <a:prstGeom prst="rect">
            <a:avLst/>
          </a:prstGeom>
        </p:spPr>
      </p:pic>
      <p:sp>
        <p:nvSpPr>
          <p:cNvPr id="14" name="Content Placeholder 2">
            <a:extLst>
              <a:ext uri="{FF2B5EF4-FFF2-40B4-BE49-F238E27FC236}">
                <a16:creationId xmlns:a16="http://schemas.microsoft.com/office/drawing/2014/main" id="{68F42397-75CD-0315-374C-18FB16B230CD}"/>
              </a:ext>
            </a:extLst>
          </p:cNvPr>
          <p:cNvSpPr txBox="1">
            <a:spLocks/>
          </p:cNvSpPr>
          <p:nvPr/>
        </p:nvSpPr>
        <p:spPr>
          <a:xfrm>
            <a:off x="4893315" y="5572223"/>
            <a:ext cx="605965" cy="28486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ESG</a:t>
            </a:r>
          </a:p>
        </p:txBody>
      </p:sp>
      <p:sp>
        <p:nvSpPr>
          <p:cNvPr id="17" name="Content Placeholder 2">
            <a:extLst>
              <a:ext uri="{FF2B5EF4-FFF2-40B4-BE49-F238E27FC236}">
                <a16:creationId xmlns:a16="http://schemas.microsoft.com/office/drawing/2014/main" id="{D399657C-96F2-D64C-5938-D91AF3396D9E}"/>
              </a:ext>
            </a:extLst>
          </p:cNvPr>
          <p:cNvSpPr txBox="1">
            <a:spLocks/>
          </p:cNvSpPr>
          <p:nvPr/>
        </p:nvSpPr>
        <p:spPr>
          <a:xfrm>
            <a:off x="6018071" y="5572223"/>
            <a:ext cx="756218" cy="28486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EU AI Act</a:t>
            </a:r>
          </a:p>
        </p:txBody>
      </p:sp>
      <p:pic>
        <p:nvPicPr>
          <p:cNvPr id="18" name="Picture 17">
            <a:extLst>
              <a:ext uri="{FF2B5EF4-FFF2-40B4-BE49-F238E27FC236}">
                <a16:creationId xmlns:a16="http://schemas.microsoft.com/office/drawing/2014/main" id="{D2F1AEC6-67BE-4C0B-6EBD-66A352232084}"/>
              </a:ext>
            </a:extLst>
          </p:cNvPr>
          <p:cNvPicPr>
            <a:picLocks noChangeAspect="1"/>
          </p:cNvPicPr>
          <p:nvPr/>
        </p:nvPicPr>
        <p:blipFill>
          <a:blip r:embed="rId6"/>
          <a:stretch>
            <a:fillRect/>
          </a:stretch>
        </p:blipFill>
        <p:spPr>
          <a:xfrm>
            <a:off x="3399679" y="4569204"/>
            <a:ext cx="1114964" cy="955066"/>
          </a:xfrm>
          <a:prstGeom prst="rect">
            <a:avLst/>
          </a:prstGeom>
        </p:spPr>
      </p:pic>
      <p:sp>
        <p:nvSpPr>
          <p:cNvPr id="27" name="Content Placeholder 2">
            <a:extLst>
              <a:ext uri="{FF2B5EF4-FFF2-40B4-BE49-F238E27FC236}">
                <a16:creationId xmlns:a16="http://schemas.microsoft.com/office/drawing/2014/main" id="{F558CB1D-BAA9-5E15-D82F-19ABAD549705}"/>
              </a:ext>
            </a:extLst>
          </p:cNvPr>
          <p:cNvSpPr txBox="1">
            <a:spLocks/>
          </p:cNvSpPr>
          <p:nvPr/>
        </p:nvSpPr>
        <p:spPr>
          <a:xfrm>
            <a:off x="3669822" y="5572223"/>
            <a:ext cx="605965" cy="28486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GDPR</a:t>
            </a:r>
          </a:p>
        </p:txBody>
      </p:sp>
      <p:pic>
        <p:nvPicPr>
          <p:cNvPr id="29" name="Picture 28">
            <a:extLst>
              <a:ext uri="{FF2B5EF4-FFF2-40B4-BE49-F238E27FC236}">
                <a16:creationId xmlns:a16="http://schemas.microsoft.com/office/drawing/2014/main" id="{F4D39ED3-699F-71E8-661A-5A20B4C01C68}"/>
              </a:ext>
            </a:extLst>
          </p:cNvPr>
          <p:cNvPicPr>
            <a:picLocks noChangeAspect="1"/>
          </p:cNvPicPr>
          <p:nvPr/>
        </p:nvPicPr>
        <p:blipFill>
          <a:blip r:embed="rId7"/>
          <a:stretch>
            <a:fillRect/>
          </a:stretch>
        </p:blipFill>
        <p:spPr>
          <a:xfrm>
            <a:off x="10124347" y="2109339"/>
            <a:ext cx="1023200" cy="1003019"/>
          </a:xfrm>
          <a:prstGeom prst="rect">
            <a:avLst/>
          </a:prstGeom>
        </p:spPr>
      </p:pic>
      <p:pic>
        <p:nvPicPr>
          <p:cNvPr id="30" name="Picture 29">
            <a:extLst>
              <a:ext uri="{FF2B5EF4-FFF2-40B4-BE49-F238E27FC236}">
                <a16:creationId xmlns:a16="http://schemas.microsoft.com/office/drawing/2014/main" id="{83B1EF72-B140-04A6-59A7-CC79B2212A4C}"/>
              </a:ext>
            </a:extLst>
          </p:cNvPr>
          <p:cNvPicPr>
            <a:picLocks noChangeAspect="1"/>
          </p:cNvPicPr>
          <p:nvPr/>
        </p:nvPicPr>
        <p:blipFill>
          <a:blip r:embed="rId8"/>
          <a:stretch>
            <a:fillRect/>
          </a:stretch>
        </p:blipFill>
        <p:spPr>
          <a:xfrm>
            <a:off x="7045799" y="4574453"/>
            <a:ext cx="847899" cy="949817"/>
          </a:xfrm>
          <a:prstGeom prst="rect">
            <a:avLst/>
          </a:prstGeom>
        </p:spPr>
      </p:pic>
      <p:sp>
        <p:nvSpPr>
          <p:cNvPr id="33" name="Content Placeholder 2">
            <a:extLst>
              <a:ext uri="{FF2B5EF4-FFF2-40B4-BE49-F238E27FC236}">
                <a16:creationId xmlns:a16="http://schemas.microsoft.com/office/drawing/2014/main" id="{4CE27DA4-782F-A476-0D6B-7DB1244A7AE5}"/>
              </a:ext>
            </a:extLst>
          </p:cNvPr>
          <p:cNvSpPr txBox="1">
            <a:spLocks/>
          </p:cNvSpPr>
          <p:nvPr/>
        </p:nvSpPr>
        <p:spPr>
          <a:xfrm>
            <a:off x="7087018" y="5572223"/>
            <a:ext cx="756218" cy="284868"/>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Logging</a:t>
            </a:r>
          </a:p>
        </p:txBody>
      </p:sp>
      <p:sp>
        <p:nvSpPr>
          <p:cNvPr id="34" name="Content Placeholder 2">
            <a:extLst>
              <a:ext uri="{FF2B5EF4-FFF2-40B4-BE49-F238E27FC236}">
                <a16:creationId xmlns:a16="http://schemas.microsoft.com/office/drawing/2014/main" id="{E00E57D6-4B28-B367-7624-A4926645B09F}"/>
              </a:ext>
            </a:extLst>
          </p:cNvPr>
          <p:cNvSpPr txBox="1">
            <a:spLocks/>
          </p:cNvSpPr>
          <p:nvPr/>
        </p:nvSpPr>
        <p:spPr>
          <a:xfrm>
            <a:off x="10124347" y="3215389"/>
            <a:ext cx="1023200" cy="213611"/>
          </a:xfrm>
          <a:prstGeom prst="rect">
            <a:avLst/>
          </a:prstGeom>
        </p:spPr>
        <p:txBody>
          <a:bodyPr vert="horz" lIns="0" tIns="0" rIns="0" bIns="0" rtlCol="0">
            <a:noAutofit/>
          </a:bodyPr>
          <a:lstStyle>
            <a:lvl1pPr marL="271463" indent="-271463" algn="l" defTabSz="914400" rtl="0" eaLnBrk="1" latinLnBrk="0" hangingPunct="1">
              <a:lnSpc>
                <a:spcPct val="105000"/>
              </a:lnSpc>
              <a:spcBef>
                <a:spcPts val="0"/>
              </a:spcBef>
              <a:buSzPct val="75000"/>
              <a:buFont typeface="Wingdings" panose="05000000000000000000" pitchFamily="2" charset="2"/>
              <a:buChar char=""/>
              <a:tabLst/>
              <a:defRPr sz="2100" kern="1200">
                <a:solidFill>
                  <a:schemeClr val="tx1"/>
                </a:solidFill>
                <a:latin typeface="+mn-lt"/>
                <a:ea typeface="+mn-ea"/>
                <a:cs typeface="+mn-cs"/>
              </a:defRPr>
            </a:lvl1pPr>
            <a:lvl2pPr marL="630238" indent="-273050" algn="l" defTabSz="914400" rtl="0" eaLnBrk="1" latinLnBrk="0" hangingPunct="1">
              <a:lnSpc>
                <a:spcPct val="105000"/>
              </a:lnSpc>
              <a:spcBef>
                <a:spcPts val="0"/>
              </a:spcBef>
              <a:buClr>
                <a:schemeClr val="tx2"/>
              </a:buClr>
              <a:buSzPct val="100000"/>
              <a:buFont typeface="Wingdings" pitchFamily="2" charset="2"/>
              <a:buChar char="§"/>
              <a:tabLst/>
              <a:defRPr sz="1800" kern="1200">
                <a:solidFill>
                  <a:schemeClr val="tx1"/>
                </a:solidFill>
                <a:latin typeface="+mn-lt"/>
                <a:ea typeface="+mn-ea"/>
                <a:cs typeface="+mn-cs"/>
              </a:defRPr>
            </a:lvl2pPr>
            <a:lvl3pPr marL="892175" indent="-261938"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accent4"/>
                </a:solidFill>
                <a:latin typeface="+mn-lt"/>
                <a:ea typeface="+mn-ea"/>
                <a:cs typeface="+mn-cs"/>
              </a:defRPr>
            </a:lvl3pPr>
            <a:lvl4pPr marL="1155700" indent="-263525"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rgbClr val="B7B9EA"/>
                </a:solidFill>
                <a:latin typeface="+mn-lt"/>
                <a:ea typeface="+mn-ea"/>
                <a:cs typeface="+mn-cs"/>
              </a:defRPr>
            </a:lvl4pPr>
            <a:lvl5pPr marL="1428750" indent="-273050" algn="l" defTabSz="914400" rtl="0" eaLnBrk="1" latinLnBrk="0" hangingPunct="1">
              <a:lnSpc>
                <a:spcPct val="105000"/>
              </a:lnSpc>
              <a:spcBef>
                <a:spcPts val="0"/>
              </a:spcBef>
              <a:buClr>
                <a:schemeClr val="tx2"/>
              </a:buClr>
              <a:buSzPct val="100000"/>
              <a:buFont typeface="Wingdings" pitchFamily="2" charset="2"/>
              <a:buChar char="§"/>
              <a:tabLst/>
              <a:defRPr sz="1800" b="1" kern="1200">
                <a:solidFill>
                  <a:schemeClr val="tx2"/>
                </a:solidFill>
                <a:latin typeface="+mn-lt"/>
                <a:ea typeface="+mn-ea"/>
                <a:cs typeface="+mn-cs"/>
              </a:defRPr>
            </a:lvl5pPr>
            <a:lvl6pPr marL="360000" indent="-360000" algn="l" defTabSz="914400" rtl="0" eaLnBrk="1" latinLnBrk="0" hangingPunct="1">
              <a:lnSpc>
                <a:spcPct val="105000"/>
              </a:lnSpc>
              <a:spcBef>
                <a:spcPts val="0"/>
              </a:spcBef>
              <a:buFont typeface="Wingdings" panose="05000000000000000000" pitchFamily="2" charset="2"/>
              <a:buChar char="n"/>
              <a:defRPr sz="2100" kern="1200">
                <a:solidFill>
                  <a:schemeClr val="tx1"/>
                </a:solidFill>
                <a:latin typeface="+mn-lt"/>
                <a:ea typeface="+mn-ea"/>
                <a:cs typeface="+mn-cs"/>
              </a:defRPr>
            </a:lvl6pPr>
            <a:lvl7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kern="1200">
                <a:solidFill>
                  <a:schemeClr val="tx1"/>
                </a:solidFill>
                <a:latin typeface="+mn-lt"/>
                <a:ea typeface="+mn-ea"/>
                <a:cs typeface="+mn-cs"/>
              </a:defRPr>
            </a:lvl7pPr>
            <a:lvl8pPr marL="0" indent="0" algn="l" defTabSz="914400" rtl="0" eaLnBrk="1" latinLnBrk="0" hangingPunct="1">
              <a:lnSpc>
                <a:spcPct val="105000"/>
              </a:lnSpc>
              <a:spcBef>
                <a:spcPts val="0"/>
              </a:spcBef>
              <a:buClr>
                <a:schemeClr val="bg1"/>
              </a:buClr>
              <a:buSzPct val="25000"/>
              <a:buFont typeface="Gilroy" panose="00000600000000000000" pitchFamily="2" charset="0"/>
              <a:buChar char="'"/>
              <a:defRPr sz="2100" b="1" kern="1200">
                <a:solidFill>
                  <a:schemeClr val="accent4"/>
                </a:solidFill>
                <a:latin typeface="+mn-lt"/>
                <a:ea typeface="+mn-ea"/>
                <a:cs typeface="+mn-cs"/>
              </a:defRPr>
            </a:lvl8pPr>
            <a:lvl9pPr marL="0" indent="0" algn="l" defTabSz="914400" rtl="0" eaLnBrk="1" latinLnBrk="0" hangingPunct="1">
              <a:lnSpc>
                <a:spcPct val="105000"/>
              </a:lnSpc>
              <a:spcBef>
                <a:spcPts val="0"/>
              </a:spcBef>
              <a:buClr>
                <a:schemeClr val="bg1"/>
              </a:buClr>
              <a:buSzPct val="25000"/>
              <a:buFont typeface="Calibri" panose="020F0502020204030204" pitchFamily="34" charset="0"/>
              <a:buChar char="'"/>
              <a:defRPr sz="2100" b="1" kern="1200">
                <a:solidFill>
                  <a:srgbClr val="B7B9EA"/>
                </a:solidFill>
                <a:latin typeface="+mn-lt"/>
                <a:ea typeface="+mn-ea"/>
                <a:cs typeface="+mn-cs"/>
              </a:defRPr>
            </a:lvl9pPr>
          </a:lstStyle>
          <a:p>
            <a:pPr marL="0" indent="0" algn="ctr">
              <a:buFont typeface="Wingdings" panose="05000000000000000000" pitchFamily="2" charset="2"/>
              <a:buNone/>
            </a:pPr>
            <a:r>
              <a:rPr lang="en-US" sz="1400" dirty="0"/>
              <a:t>Feedback / ‘grievance mechanism’ </a:t>
            </a:r>
          </a:p>
        </p:txBody>
      </p:sp>
      <p:pic>
        <p:nvPicPr>
          <p:cNvPr id="35" name="Picture 34">
            <a:extLst>
              <a:ext uri="{FF2B5EF4-FFF2-40B4-BE49-F238E27FC236}">
                <a16:creationId xmlns:a16="http://schemas.microsoft.com/office/drawing/2014/main" id="{78E72D35-3A10-F2C2-FD76-DED0C98CAA23}"/>
              </a:ext>
            </a:extLst>
          </p:cNvPr>
          <p:cNvPicPr>
            <a:picLocks noChangeAspect="1"/>
          </p:cNvPicPr>
          <p:nvPr/>
        </p:nvPicPr>
        <p:blipFill>
          <a:blip r:embed="rId9"/>
          <a:stretch>
            <a:fillRect/>
          </a:stretch>
        </p:blipFill>
        <p:spPr>
          <a:xfrm>
            <a:off x="1954369" y="1426698"/>
            <a:ext cx="7772400" cy="2857637"/>
          </a:xfrm>
          <a:prstGeom prst="rect">
            <a:avLst/>
          </a:prstGeom>
        </p:spPr>
      </p:pic>
      <p:pic>
        <p:nvPicPr>
          <p:cNvPr id="37" name="Picture 36">
            <a:extLst>
              <a:ext uri="{FF2B5EF4-FFF2-40B4-BE49-F238E27FC236}">
                <a16:creationId xmlns:a16="http://schemas.microsoft.com/office/drawing/2014/main" id="{149B14BF-625C-D967-3474-2771324A1304}"/>
              </a:ext>
            </a:extLst>
          </p:cNvPr>
          <p:cNvPicPr>
            <a:picLocks noChangeAspect="1"/>
          </p:cNvPicPr>
          <p:nvPr/>
        </p:nvPicPr>
        <p:blipFill>
          <a:blip r:embed="rId10"/>
          <a:stretch>
            <a:fillRect/>
          </a:stretch>
        </p:blipFill>
        <p:spPr>
          <a:xfrm>
            <a:off x="6268975" y="1700212"/>
            <a:ext cx="476738" cy="475506"/>
          </a:xfrm>
          <a:prstGeom prst="rect">
            <a:avLst/>
          </a:prstGeom>
        </p:spPr>
      </p:pic>
    </p:spTree>
    <p:extLst>
      <p:ext uri="{BB962C8B-B14F-4D97-AF65-F5344CB8AC3E}">
        <p14:creationId xmlns:p14="http://schemas.microsoft.com/office/powerpoint/2010/main" val="143863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7"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A0C2-4338-D659-7DD5-ED4A74CFA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84489-AC65-8F18-98C2-9B7B3226A8D1}"/>
              </a:ext>
            </a:extLst>
          </p:cNvPr>
          <p:cNvSpPr>
            <a:spLocks noGrp="1"/>
          </p:cNvSpPr>
          <p:nvPr>
            <p:ph type="title"/>
          </p:nvPr>
        </p:nvSpPr>
        <p:spPr/>
        <p:txBody>
          <a:bodyPr/>
          <a:lstStyle/>
          <a:p>
            <a:r>
              <a:rPr lang="en-US" dirty="0"/>
              <a:t>Mitigation strategy 0: scale back the ambition level</a:t>
            </a:r>
          </a:p>
        </p:txBody>
      </p:sp>
      <p:sp>
        <p:nvSpPr>
          <p:cNvPr id="3" name="Content Placeholder 2">
            <a:extLst>
              <a:ext uri="{FF2B5EF4-FFF2-40B4-BE49-F238E27FC236}">
                <a16:creationId xmlns:a16="http://schemas.microsoft.com/office/drawing/2014/main" id="{5EBF14D5-9619-D699-2642-6B416D1CFF42}"/>
              </a:ext>
            </a:extLst>
          </p:cNvPr>
          <p:cNvSpPr>
            <a:spLocks noGrp="1"/>
          </p:cNvSpPr>
          <p:nvPr>
            <p:ph sz="quarter" idx="10"/>
          </p:nvPr>
        </p:nvSpPr>
        <p:spPr>
          <a:xfrm>
            <a:off x="828674" y="1479550"/>
            <a:ext cx="7589612" cy="2949575"/>
          </a:xfrm>
        </p:spPr>
        <p:txBody>
          <a:bodyPr/>
          <a:lstStyle/>
          <a:p>
            <a:pPr marL="0" indent="0">
              <a:buNone/>
            </a:pPr>
            <a:r>
              <a:rPr lang="en-US" dirty="0"/>
              <a:t>Not doing the intended project should be a real option. Or otherwise scale down the ambition by making it smaller in scope, or more fault tolerant:</a:t>
            </a:r>
          </a:p>
          <a:p>
            <a:pPr marL="0" indent="0">
              <a:buNone/>
            </a:pPr>
            <a:endParaRPr lang="en-US" dirty="0"/>
          </a:p>
          <a:p>
            <a:pPr>
              <a:buFont typeface="Arial" panose="020B0604020202020204" pitchFamily="34" charset="0"/>
              <a:buChar char="•"/>
            </a:pPr>
            <a:r>
              <a:rPr lang="en-US" dirty="0"/>
              <a:t>Batch handling 		vs     Real-time</a:t>
            </a:r>
          </a:p>
          <a:p>
            <a:pPr>
              <a:buFont typeface="Arial" panose="020B0604020202020204" pitchFamily="34" charset="0"/>
              <a:buChar char="•"/>
            </a:pPr>
            <a:r>
              <a:rPr lang="en-US" dirty="0"/>
              <a:t>Employee-facing 		vs     Customer-facing</a:t>
            </a:r>
          </a:p>
          <a:p>
            <a:pPr>
              <a:buFont typeface="Arial" panose="020B0604020202020204" pitchFamily="34" charset="0"/>
              <a:buChar char="•"/>
            </a:pPr>
            <a:r>
              <a:rPr lang="en-US" dirty="0"/>
              <a:t>Public data 			vs     Sensitive data </a:t>
            </a:r>
          </a:p>
          <a:p>
            <a:pPr>
              <a:buFont typeface="Arial" panose="020B0604020202020204" pitchFamily="34" charset="0"/>
              <a:buChar char="•"/>
            </a:pPr>
            <a:r>
              <a:rPr lang="en-US" dirty="0"/>
              <a:t>Informing 			vs     Advising </a:t>
            </a:r>
          </a:p>
          <a:p>
            <a:pPr>
              <a:buFont typeface="Arial" panose="020B0604020202020204" pitchFamily="34" charset="0"/>
              <a:buChar char="•"/>
            </a:pPr>
            <a:r>
              <a:rPr lang="en-US" dirty="0"/>
              <a:t>human-in/on-the loop 	vs     fully automated </a:t>
            </a:r>
          </a:p>
          <a:p>
            <a:pPr>
              <a:buFont typeface="Arial" panose="020B0604020202020204" pitchFamily="34" charset="0"/>
              <a:buChar char="•"/>
            </a:pPr>
            <a:r>
              <a:rPr lang="en-US" dirty="0"/>
              <a:t>Specific use case 		vs     Broad use case </a:t>
            </a:r>
          </a:p>
          <a:p>
            <a:pPr>
              <a:buFont typeface="Arial" panose="020B0604020202020204" pitchFamily="34" charset="0"/>
              <a:buChar char="•"/>
            </a:pPr>
            <a:r>
              <a:rPr lang="en-US" dirty="0"/>
              <a:t>Automate process 		vs     Augment/change/create 				         process</a:t>
            </a:r>
          </a:p>
        </p:txBody>
      </p:sp>
      <p:pic>
        <p:nvPicPr>
          <p:cNvPr id="5" name="Picture 4" descr="ING Stage Vlog - VSAE">
            <a:extLst>
              <a:ext uri="{FF2B5EF4-FFF2-40B4-BE49-F238E27FC236}">
                <a16:creationId xmlns:a16="http://schemas.microsoft.com/office/drawing/2014/main" id="{CBBA9FBE-6D0E-E7B0-AA3A-199460759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1F13A34-35CD-33C1-3392-C610E4D8A79B}"/>
              </a:ext>
            </a:extLst>
          </p:cNvPr>
          <p:cNvPicPr>
            <a:picLocks noChangeAspect="1"/>
          </p:cNvPicPr>
          <p:nvPr/>
        </p:nvPicPr>
        <p:blipFill>
          <a:blip r:embed="rId4"/>
          <a:stretch>
            <a:fillRect/>
          </a:stretch>
        </p:blipFill>
        <p:spPr>
          <a:xfrm>
            <a:off x="8287871" y="1537043"/>
            <a:ext cx="3207964" cy="3143250"/>
          </a:xfrm>
          <a:prstGeom prst="rect">
            <a:avLst/>
          </a:prstGeom>
        </p:spPr>
      </p:pic>
    </p:spTree>
    <p:extLst>
      <p:ext uri="{BB962C8B-B14F-4D97-AF65-F5344CB8AC3E}">
        <p14:creationId xmlns:p14="http://schemas.microsoft.com/office/powerpoint/2010/main" val="1077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A58E-49B4-AB8B-875F-FD4EB3718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22550-4D4C-C649-717C-D274DEF8BC6E}"/>
              </a:ext>
            </a:extLst>
          </p:cNvPr>
          <p:cNvSpPr>
            <a:spLocks noGrp="1"/>
          </p:cNvSpPr>
          <p:nvPr>
            <p:ph type="title"/>
          </p:nvPr>
        </p:nvSpPr>
        <p:spPr/>
        <p:txBody>
          <a:bodyPr/>
          <a:lstStyle/>
          <a:p>
            <a:r>
              <a:rPr lang="en-US" sz="3200" dirty="0"/>
              <a:t>Mitigation strategy 1: human in / on the loop (1/3)</a:t>
            </a:r>
            <a:endParaRPr lang="en-NL"/>
          </a:p>
        </p:txBody>
      </p:sp>
      <p:sp>
        <p:nvSpPr>
          <p:cNvPr id="3" name="Content Placeholder 2">
            <a:extLst>
              <a:ext uri="{FF2B5EF4-FFF2-40B4-BE49-F238E27FC236}">
                <a16:creationId xmlns:a16="http://schemas.microsoft.com/office/drawing/2014/main" id="{38E573DF-1FA1-3EC5-D9F6-6F6869F1769F}"/>
              </a:ext>
            </a:extLst>
          </p:cNvPr>
          <p:cNvSpPr>
            <a:spLocks noGrp="1"/>
          </p:cNvSpPr>
          <p:nvPr>
            <p:ph sz="quarter" idx="10"/>
          </p:nvPr>
        </p:nvSpPr>
        <p:spPr>
          <a:xfrm>
            <a:off x="828675" y="1479550"/>
            <a:ext cx="5984249" cy="4837113"/>
          </a:xfrm>
        </p:spPr>
        <p:txBody>
          <a:bodyPr/>
          <a:lstStyle/>
          <a:p>
            <a:pPr marL="0" lvl="0" indent="0">
              <a:buNone/>
            </a:pPr>
            <a:r>
              <a:rPr lang="en-US" dirty="0">
                <a:solidFill>
                  <a:srgbClr val="2B2541"/>
                </a:solidFill>
              </a:rPr>
              <a:t>A </a:t>
            </a:r>
            <a:r>
              <a:rPr lang="en-US" dirty="0" err="1">
                <a:solidFill>
                  <a:srgbClr val="2B2541"/>
                </a:solidFill>
              </a:rPr>
              <a:t>GenAI</a:t>
            </a:r>
            <a:r>
              <a:rPr lang="en-US" dirty="0">
                <a:solidFill>
                  <a:srgbClr val="2B2541"/>
                </a:solidFill>
              </a:rPr>
              <a:t> application would to a large extent not be needed given enough humans to do the work </a:t>
            </a:r>
          </a:p>
          <a:p>
            <a:pPr marL="0" lvl="0" indent="0">
              <a:buNone/>
            </a:pPr>
            <a:endParaRPr lang="en-US" dirty="0">
              <a:solidFill>
                <a:srgbClr val="2B2541"/>
              </a:solidFill>
            </a:endParaRPr>
          </a:p>
          <a:p>
            <a:pPr marL="0" lvl="0" indent="0">
              <a:buNone/>
            </a:pPr>
            <a:r>
              <a:rPr lang="en-US" dirty="0">
                <a:solidFill>
                  <a:srgbClr val="2B2541"/>
                </a:solidFill>
              </a:rPr>
              <a:t>In a sense, this is your insurance policy: </a:t>
            </a:r>
          </a:p>
          <a:p>
            <a:pPr lvl="0">
              <a:buFontTx/>
              <a:buChar char="-"/>
            </a:pPr>
            <a:r>
              <a:rPr lang="en-US" dirty="0">
                <a:solidFill>
                  <a:srgbClr val="2B2541"/>
                </a:solidFill>
              </a:rPr>
              <a:t>the less controllable the </a:t>
            </a:r>
            <a:r>
              <a:rPr lang="en-US" dirty="0" err="1">
                <a:solidFill>
                  <a:srgbClr val="2B2541"/>
                </a:solidFill>
              </a:rPr>
              <a:t>GenAI</a:t>
            </a:r>
            <a:r>
              <a:rPr lang="en-US" dirty="0">
                <a:solidFill>
                  <a:srgbClr val="2B2541"/>
                </a:solidFill>
              </a:rPr>
              <a:t> application, the more humans needed (‘compensating for a poor application or unacceptable risk’)</a:t>
            </a:r>
          </a:p>
          <a:p>
            <a:pPr>
              <a:buFontTx/>
              <a:buChar char="-"/>
            </a:pPr>
            <a:r>
              <a:rPr lang="en-US" dirty="0">
                <a:solidFill>
                  <a:srgbClr val="2B2541"/>
                </a:solidFill>
              </a:rPr>
              <a:t>the better controllable the </a:t>
            </a:r>
            <a:r>
              <a:rPr lang="en-US" dirty="0" err="1">
                <a:solidFill>
                  <a:srgbClr val="2B2541"/>
                </a:solidFill>
              </a:rPr>
              <a:t>GenAI</a:t>
            </a:r>
            <a:r>
              <a:rPr lang="en-US" dirty="0">
                <a:solidFill>
                  <a:srgbClr val="2B2541"/>
                </a:solidFill>
              </a:rPr>
              <a:t> application, the less human-in-the-loop needed, </a:t>
            </a:r>
          </a:p>
          <a:p>
            <a:pPr lvl="0">
              <a:buFontTx/>
              <a:buChar char="-"/>
            </a:pPr>
            <a:endParaRPr lang="en-US" dirty="0">
              <a:solidFill>
                <a:srgbClr val="2B2541"/>
              </a:solidFill>
            </a:endParaRPr>
          </a:p>
          <a:p>
            <a:pPr marL="0" lvl="0" indent="0">
              <a:buNone/>
            </a:pPr>
            <a:r>
              <a:rPr lang="en-US" dirty="0">
                <a:solidFill>
                  <a:srgbClr val="2B2541"/>
                </a:solidFill>
              </a:rPr>
              <a:t>Human checks come in various degrees:</a:t>
            </a:r>
          </a:p>
          <a:p>
            <a:pPr lvl="0">
              <a:buFontTx/>
              <a:buChar char="-"/>
            </a:pPr>
            <a:r>
              <a:rPr lang="en-US" dirty="0">
                <a:solidFill>
                  <a:srgbClr val="2B2541"/>
                </a:solidFill>
              </a:rPr>
              <a:t>Fully in the loop, and real-time</a:t>
            </a:r>
          </a:p>
          <a:p>
            <a:pPr lvl="0">
              <a:buFontTx/>
              <a:buChar char="-"/>
            </a:pPr>
            <a:r>
              <a:rPr lang="en-US" dirty="0">
                <a:solidFill>
                  <a:srgbClr val="2B2541"/>
                </a:solidFill>
              </a:rPr>
              <a:t>Fully ‘after’ the loop (after the fact)</a:t>
            </a:r>
          </a:p>
          <a:p>
            <a:pPr lvl="0">
              <a:buFontTx/>
              <a:buChar char="-"/>
            </a:pPr>
            <a:r>
              <a:rPr lang="en-US" dirty="0">
                <a:solidFill>
                  <a:srgbClr val="2B2541"/>
                </a:solidFill>
              </a:rPr>
              <a:t>Being notified if needed (human on the loop)</a:t>
            </a:r>
          </a:p>
          <a:p>
            <a:pPr marL="0" lvl="0" indent="0">
              <a:buNone/>
            </a:pPr>
            <a:endParaRPr lang="en-US" dirty="0">
              <a:solidFill>
                <a:srgbClr val="2B2541"/>
              </a:solidFill>
            </a:endParaRPr>
          </a:p>
          <a:p>
            <a:pPr marL="0" lvl="0" indent="0">
              <a:buNone/>
            </a:pPr>
            <a:endParaRPr lang="en-US" dirty="0">
              <a:solidFill>
                <a:srgbClr val="2B2541"/>
              </a:solidFill>
            </a:endParaRPr>
          </a:p>
        </p:txBody>
      </p:sp>
      <p:pic>
        <p:nvPicPr>
          <p:cNvPr id="5" name="Picture 4" descr="ING Stage Vlog - VSAE">
            <a:extLst>
              <a:ext uri="{FF2B5EF4-FFF2-40B4-BE49-F238E27FC236}">
                <a16:creationId xmlns:a16="http://schemas.microsoft.com/office/drawing/2014/main" id="{965D90CF-2D62-EAC2-8634-055B02D7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903" y="5758205"/>
            <a:ext cx="1729147" cy="17291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7317E8A-481F-8C48-3E00-72B57BD4A9DE}"/>
              </a:ext>
            </a:extLst>
          </p:cNvPr>
          <p:cNvPicPr>
            <a:picLocks noChangeAspect="1"/>
          </p:cNvPicPr>
          <p:nvPr/>
        </p:nvPicPr>
        <p:blipFill>
          <a:blip r:embed="rId4"/>
          <a:stretch>
            <a:fillRect/>
          </a:stretch>
        </p:blipFill>
        <p:spPr>
          <a:xfrm>
            <a:off x="7675808" y="1479550"/>
            <a:ext cx="3364727" cy="3368825"/>
          </a:xfrm>
          <a:prstGeom prst="rect">
            <a:avLst/>
          </a:prstGeom>
        </p:spPr>
      </p:pic>
    </p:spTree>
    <p:extLst>
      <p:ext uri="{BB962C8B-B14F-4D97-AF65-F5344CB8AC3E}">
        <p14:creationId xmlns:p14="http://schemas.microsoft.com/office/powerpoint/2010/main" val="127756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e - EAISI">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AISI presentatie.potx" id="{EB747B33-1157-4508-9272-CB9FB72F38EF}" vid="{D247D02F-527D-400E-ABB1-05B9DA13EF1C}"/>
    </a:ext>
  </a:extLst>
</a:theme>
</file>

<file path=ppt/theme/theme2.xml><?xml version="1.0" encoding="utf-8"?>
<a:theme xmlns:a="http://schemas.openxmlformats.org/drawingml/2006/main" name="Kantoorthema">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EAISI">
      <a:dk1>
        <a:srgbClr val="2B2541"/>
      </a:dk1>
      <a:lt1>
        <a:sysClr val="window" lastClr="FFFFFF"/>
      </a:lt1>
      <a:dk2>
        <a:srgbClr val="2B2541"/>
      </a:dk2>
      <a:lt2>
        <a:srgbClr val="E6E8F9"/>
      </a:lt2>
      <a:accent1>
        <a:srgbClr val="2B2541"/>
      </a:accent1>
      <a:accent2>
        <a:srgbClr val="473F70"/>
      </a:accent2>
      <a:accent3>
        <a:srgbClr val="55478C"/>
      </a:accent3>
      <a:accent4>
        <a:srgbClr val="6756AC"/>
      </a:accent4>
      <a:accent5>
        <a:srgbClr val="7866C5"/>
      </a:accent5>
      <a:accent6>
        <a:srgbClr val="8980D4"/>
      </a:accent6>
      <a:hlink>
        <a:srgbClr val="55478C"/>
      </a:hlink>
      <a:folHlink>
        <a:srgbClr val="55478C"/>
      </a:folHlink>
    </a:clrScheme>
    <a:fontScheme name="EAISI">
      <a:majorFont>
        <a:latin typeface="Gilro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0A92BA5A06BE4A9B59021F16D48411" ma:contentTypeVersion="13" ma:contentTypeDescription="Create a new document." ma:contentTypeScope="" ma:versionID="18d1343ca54dfaaa930ff5165e138693">
  <xsd:schema xmlns:xsd="http://www.w3.org/2001/XMLSchema" xmlns:xs="http://www.w3.org/2001/XMLSchema" xmlns:p="http://schemas.microsoft.com/office/2006/metadata/properties" xmlns:ns2="83fdc049-73a2-4611-862f-f4b0d38035ca" xmlns:ns3="f0248ef9-bb99-46a0-addd-131fd42ef0fd" targetNamespace="http://schemas.microsoft.com/office/2006/metadata/properties" ma:root="true" ma:fieldsID="dd6933b05e7583a7bd08ba6355d140bf" ns2:_="" ns3:_="">
    <xsd:import namespace="83fdc049-73a2-4611-862f-f4b0d38035ca"/>
    <xsd:import namespace="f0248ef9-bb99-46a0-addd-131fd42ef0f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fdc049-73a2-4611-862f-f4b0d38035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f80264a-99e7-47cd-820c-3e92ce78c5e0" ma:termSetId="09814cd3-568e-fe90-9814-8d621ff8fb84" ma:anchorId="fba54fb3-c3e1-fe81-a776-ca4b69148c4d" ma:open="true" ma:isKeyword="false">
      <xsd:complexType>
        <xsd:sequence>
          <xsd:element ref="pc:Terms" minOccurs="0" maxOccurs="1"/>
        </xsd:sequence>
      </xsd:complex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248ef9-bb99-46a0-addd-131fd42ef0f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3fdc049-73a2-4611-862f-f4b0d38035c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5463C0-AC5B-4A8B-93F8-7CD3FE811101}">
  <ds:schemaRefs>
    <ds:schemaRef ds:uri="http://schemas.microsoft.com/sharepoint/v3/contenttype/forms"/>
  </ds:schemaRefs>
</ds:datastoreItem>
</file>

<file path=customXml/itemProps2.xml><?xml version="1.0" encoding="utf-8"?>
<ds:datastoreItem xmlns:ds="http://schemas.openxmlformats.org/officeDocument/2006/customXml" ds:itemID="{7518E91F-B919-4151-B06F-ED0DAD14BC9B}">
  <ds:schemaRefs>
    <ds:schemaRef ds:uri="83fdc049-73a2-4611-862f-f4b0d38035ca"/>
    <ds:schemaRef ds:uri="f0248ef9-bb99-46a0-addd-131fd42ef0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EDD962F-FDD8-426D-8FCF-0EE78BBC9E6A}">
  <ds:schemaRef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http://purl.org/dc/elements/1.1/"/>
    <ds:schemaRef ds:uri="83fdc049-73a2-4611-862f-f4b0d38035ca"/>
    <ds:schemaRef ds:uri="http://purl.org/dc/dcmitype/"/>
    <ds:schemaRef ds:uri="http://schemas.microsoft.com/office/2006/documentManagement/types"/>
    <ds:schemaRef ds:uri="f0248ef9-bb99-46a0-addd-131fd42ef0fd"/>
  </ds:schemaRefs>
</ds:datastoreItem>
</file>

<file path=docProps/app.xml><?xml version="1.0" encoding="utf-8"?>
<Properties xmlns="http://schemas.openxmlformats.org/officeDocument/2006/extended-properties" xmlns:vt="http://schemas.openxmlformats.org/officeDocument/2006/docPropsVTypes">
  <Template>EAISI presentatie</Template>
  <TotalTime>35807</TotalTime>
  <Words>3194</Words>
  <Application>Microsoft Macintosh PowerPoint</Application>
  <PresentationFormat>Widescreen</PresentationFormat>
  <Paragraphs>558</Paragraphs>
  <Slides>39</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Gilroy</vt:lpstr>
      <vt:lpstr>Calibri</vt:lpstr>
      <vt:lpstr>Wingdings</vt:lpstr>
      <vt:lpstr>TUe - EAISI</vt:lpstr>
      <vt:lpstr>Mitigation Strategies</vt:lpstr>
      <vt:lpstr>Outline day 3</vt:lpstr>
      <vt:lpstr>General considerations</vt:lpstr>
      <vt:lpstr>What this means for risk mitigation</vt:lpstr>
      <vt:lpstr>Mitigation strategies</vt:lpstr>
      <vt:lpstr>Reference versus Mitigated workflow</vt:lpstr>
      <vt:lpstr>Mitigated workflow - extended</vt:lpstr>
      <vt:lpstr>Mitigation strategy 0: scale back the ambition level</vt:lpstr>
      <vt:lpstr>Mitigation strategy 1: human in / on the loop (1/3)</vt:lpstr>
      <vt:lpstr>Mitigation strategy 1: human in / on the loop (2/3)</vt:lpstr>
      <vt:lpstr>Mitigation strategy 1: human in / on the loop (3/3)</vt:lpstr>
      <vt:lpstr>Mitigation strategy 2: guardrails</vt:lpstr>
      <vt:lpstr>Mitigation strategy 2: guardrails</vt:lpstr>
      <vt:lpstr>Mitigation strategy 2: guardrails</vt:lpstr>
      <vt:lpstr>Guardrails should be both general and use case specific</vt:lpstr>
      <vt:lpstr>Guardrails provide a head start in controlling GenAI risks</vt:lpstr>
      <vt:lpstr>Guardrails provide a head start in controlling GenAI risks</vt:lpstr>
      <vt:lpstr>Guardrails protect against both user and model behavior…</vt:lpstr>
      <vt:lpstr>… and can help shape output into user-friendly text</vt:lpstr>
      <vt:lpstr>Mitigation strategy 2: guardrails</vt:lpstr>
      <vt:lpstr>Mitigation strategy 3: design choices</vt:lpstr>
      <vt:lpstr>Mitigation strategy 3: design choices - chain-prompting</vt:lpstr>
      <vt:lpstr>Mitigation strategy 4: data curation</vt:lpstr>
      <vt:lpstr>Mitigation strategy 4: data curation</vt:lpstr>
      <vt:lpstr>Mitigation strategy 4: data curation</vt:lpstr>
      <vt:lpstr>The knowledge base should be systematically evaluated </vt:lpstr>
      <vt:lpstr>Mitigation strategies</vt:lpstr>
      <vt:lpstr>Agenda</vt:lpstr>
      <vt:lpstr>Controlling and improving</vt:lpstr>
      <vt:lpstr>Monitoring is extremely  important in LLM-applications</vt:lpstr>
      <vt:lpstr>Monitoring / logging occurs at different levels</vt:lpstr>
      <vt:lpstr>Monitoring should be automated, scalable and actionable</vt:lpstr>
      <vt:lpstr>A Monitoring Exercise</vt:lpstr>
      <vt:lpstr>Because of the importance, many commercial monitoring services are offered</vt:lpstr>
      <vt:lpstr>Experimentation</vt:lpstr>
      <vt:lpstr>The ideal experiment setup</vt:lpstr>
      <vt:lpstr>The ideal experiment setup</vt:lpstr>
      <vt:lpstr>The value of an experiment</vt:lpstr>
      <vt:lpstr>Scalability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Zwartkruis - Peters, Nina</dc:creator>
  <cp:lastModifiedBy>joran lokkerbol</cp:lastModifiedBy>
  <cp:revision>706</cp:revision>
  <dcterms:created xsi:type="dcterms:W3CDTF">2023-11-17T13:49:43Z</dcterms:created>
  <dcterms:modified xsi:type="dcterms:W3CDTF">2026-01-14T17:17:52Z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0x010100DF0A92BA5A06BE4A9B59021F16D48411</vt:lpwstr>
  </property>
  <property fmtid="{D5CDD505-2E9C-101B-9397-08002B2CF9AE}" pid="3" name="MediaServiceImageTags">
    <vt:lpwstr/>
  </property>
</Properties>
</file>